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2" r:id="rId2"/>
    <p:sldId id="263" r:id="rId3"/>
    <p:sldId id="293" r:id="rId4"/>
    <p:sldId id="266" r:id="rId5"/>
    <p:sldId id="273" r:id="rId6"/>
    <p:sldId id="274" r:id="rId7"/>
    <p:sldId id="258" r:id="rId8"/>
    <p:sldId id="268" r:id="rId9"/>
    <p:sldId id="256" r:id="rId10"/>
    <p:sldId id="265" r:id="rId11"/>
    <p:sldId id="276" r:id="rId12"/>
    <p:sldId id="261" r:id="rId13"/>
    <p:sldId id="278" r:id="rId14"/>
    <p:sldId id="282" r:id="rId15"/>
    <p:sldId id="277" r:id="rId16"/>
    <p:sldId id="283" r:id="rId17"/>
    <p:sldId id="291" r:id="rId18"/>
    <p:sldId id="279" r:id="rId19"/>
    <p:sldId id="284" r:id="rId20"/>
    <p:sldId id="285" r:id="rId21"/>
    <p:sldId id="286" r:id="rId22"/>
    <p:sldId id="287" r:id="rId23"/>
    <p:sldId id="288" r:id="rId24"/>
    <p:sldId id="280" r:id="rId25"/>
    <p:sldId id="281" r:id="rId26"/>
    <p:sldId id="29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1"/>
    <p:restoredTop sz="94656"/>
  </p:normalViewPr>
  <p:slideViewPr>
    <p:cSldViewPr snapToGrid="0" snapToObjects="1">
      <p:cViewPr varScale="1">
        <p:scale>
          <a:sx n="151" d="100"/>
          <a:sy n="151" d="100"/>
        </p:scale>
        <p:origin x="200" y="1176"/>
      </p:cViewPr>
      <p:guideLst/>
    </p:cSldViewPr>
  </p:slideViewPr>
  <p:notesTextViewPr>
    <p:cViewPr>
      <p:scale>
        <a:sx n="1" d="1"/>
        <a:sy n="1" d="1"/>
      </p:scale>
      <p:origin x="0" y="0"/>
    </p:cViewPr>
  </p:notesTextViewPr>
  <p:sorterViewPr>
    <p:cViewPr>
      <p:scale>
        <a:sx n="180" d="100"/>
        <a:sy n="1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75CEA-F02F-8D4F-9BA6-40305288A7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EB785D-8070-1146-AFA1-2D0BCB3D21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982974-1E07-D64F-9183-FC6A168809B6}"/>
              </a:ext>
            </a:extLst>
          </p:cNvPr>
          <p:cNvSpPr>
            <a:spLocks noGrp="1"/>
          </p:cNvSpPr>
          <p:nvPr>
            <p:ph type="dt" sz="half" idx="10"/>
          </p:nvPr>
        </p:nvSpPr>
        <p:spPr/>
        <p:txBody>
          <a:bodyPr/>
          <a:lstStyle/>
          <a:p>
            <a:fld id="{C579DC05-4EE6-B748-9F58-B821FFA86A96}" type="datetimeFigureOut">
              <a:rPr lang="en-US" smtClean="0"/>
              <a:t>12/21/18</a:t>
            </a:fld>
            <a:endParaRPr lang="en-US"/>
          </a:p>
        </p:txBody>
      </p:sp>
      <p:sp>
        <p:nvSpPr>
          <p:cNvPr id="5" name="Footer Placeholder 4">
            <a:extLst>
              <a:ext uri="{FF2B5EF4-FFF2-40B4-BE49-F238E27FC236}">
                <a16:creationId xmlns:a16="http://schemas.microsoft.com/office/drawing/2014/main" id="{1D3BCEC0-6651-C44F-8590-8C7319376B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BC9934-AC3D-C742-9014-6194C204F095}"/>
              </a:ext>
            </a:extLst>
          </p:cNvPr>
          <p:cNvSpPr>
            <a:spLocks noGrp="1"/>
          </p:cNvSpPr>
          <p:nvPr>
            <p:ph type="sldNum" sz="quarter" idx="12"/>
          </p:nvPr>
        </p:nvSpPr>
        <p:spPr/>
        <p:txBody>
          <a:bodyPr/>
          <a:lstStyle/>
          <a:p>
            <a:fld id="{7AB357EC-F298-8748-9692-958362B9E0A2}" type="slidenum">
              <a:rPr lang="en-US" smtClean="0"/>
              <a:t>‹#›</a:t>
            </a:fld>
            <a:endParaRPr lang="en-US"/>
          </a:p>
        </p:txBody>
      </p:sp>
    </p:spTree>
    <p:extLst>
      <p:ext uri="{BB962C8B-B14F-4D97-AF65-F5344CB8AC3E}">
        <p14:creationId xmlns:p14="http://schemas.microsoft.com/office/powerpoint/2010/main" val="684746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21563-B053-0B42-B32A-88AC9EF1D8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6E18F1-6B2F-6348-BF53-9050B8B87DD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ACE88A-728C-004B-9ECC-C46015E0DA7F}"/>
              </a:ext>
            </a:extLst>
          </p:cNvPr>
          <p:cNvSpPr>
            <a:spLocks noGrp="1"/>
          </p:cNvSpPr>
          <p:nvPr>
            <p:ph type="dt" sz="half" idx="10"/>
          </p:nvPr>
        </p:nvSpPr>
        <p:spPr/>
        <p:txBody>
          <a:bodyPr/>
          <a:lstStyle/>
          <a:p>
            <a:fld id="{C579DC05-4EE6-B748-9F58-B821FFA86A96}" type="datetimeFigureOut">
              <a:rPr lang="en-US" smtClean="0"/>
              <a:t>12/21/18</a:t>
            </a:fld>
            <a:endParaRPr lang="en-US"/>
          </a:p>
        </p:txBody>
      </p:sp>
      <p:sp>
        <p:nvSpPr>
          <p:cNvPr id="5" name="Footer Placeholder 4">
            <a:extLst>
              <a:ext uri="{FF2B5EF4-FFF2-40B4-BE49-F238E27FC236}">
                <a16:creationId xmlns:a16="http://schemas.microsoft.com/office/drawing/2014/main" id="{27596345-AFE2-F747-940A-9D3E0C2444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1BE276-36F4-2240-8F3D-8C49982770E6}"/>
              </a:ext>
            </a:extLst>
          </p:cNvPr>
          <p:cNvSpPr>
            <a:spLocks noGrp="1"/>
          </p:cNvSpPr>
          <p:nvPr>
            <p:ph type="sldNum" sz="quarter" idx="12"/>
          </p:nvPr>
        </p:nvSpPr>
        <p:spPr/>
        <p:txBody>
          <a:bodyPr/>
          <a:lstStyle/>
          <a:p>
            <a:fld id="{7AB357EC-F298-8748-9692-958362B9E0A2}" type="slidenum">
              <a:rPr lang="en-US" smtClean="0"/>
              <a:t>‹#›</a:t>
            </a:fld>
            <a:endParaRPr lang="en-US"/>
          </a:p>
        </p:txBody>
      </p:sp>
    </p:spTree>
    <p:extLst>
      <p:ext uri="{BB962C8B-B14F-4D97-AF65-F5344CB8AC3E}">
        <p14:creationId xmlns:p14="http://schemas.microsoft.com/office/powerpoint/2010/main" val="1413151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1E7566-60AD-0742-A889-E055EDF8D3B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714EC6-328D-F648-B0B6-C0E044DB33B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6B8B3D-73B8-B945-9EE4-16C4D7390AEA}"/>
              </a:ext>
            </a:extLst>
          </p:cNvPr>
          <p:cNvSpPr>
            <a:spLocks noGrp="1"/>
          </p:cNvSpPr>
          <p:nvPr>
            <p:ph type="dt" sz="half" idx="10"/>
          </p:nvPr>
        </p:nvSpPr>
        <p:spPr/>
        <p:txBody>
          <a:bodyPr/>
          <a:lstStyle/>
          <a:p>
            <a:fld id="{C579DC05-4EE6-B748-9F58-B821FFA86A96}" type="datetimeFigureOut">
              <a:rPr lang="en-US" smtClean="0"/>
              <a:t>12/21/18</a:t>
            </a:fld>
            <a:endParaRPr lang="en-US"/>
          </a:p>
        </p:txBody>
      </p:sp>
      <p:sp>
        <p:nvSpPr>
          <p:cNvPr id="5" name="Footer Placeholder 4">
            <a:extLst>
              <a:ext uri="{FF2B5EF4-FFF2-40B4-BE49-F238E27FC236}">
                <a16:creationId xmlns:a16="http://schemas.microsoft.com/office/drawing/2014/main" id="{2324DDCD-26A5-9F4B-8CFC-9AA21F7C84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217BCF-FF60-6748-9319-23C95DA274E3}"/>
              </a:ext>
            </a:extLst>
          </p:cNvPr>
          <p:cNvSpPr>
            <a:spLocks noGrp="1"/>
          </p:cNvSpPr>
          <p:nvPr>
            <p:ph type="sldNum" sz="quarter" idx="12"/>
          </p:nvPr>
        </p:nvSpPr>
        <p:spPr/>
        <p:txBody>
          <a:bodyPr/>
          <a:lstStyle/>
          <a:p>
            <a:fld id="{7AB357EC-F298-8748-9692-958362B9E0A2}" type="slidenum">
              <a:rPr lang="en-US" smtClean="0"/>
              <a:t>‹#›</a:t>
            </a:fld>
            <a:endParaRPr lang="en-US"/>
          </a:p>
        </p:txBody>
      </p:sp>
    </p:spTree>
    <p:extLst>
      <p:ext uri="{BB962C8B-B14F-4D97-AF65-F5344CB8AC3E}">
        <p14:creationId xmlns:p14="http://schemas.microsoft.com/office/powerpoint/2010/main" val="1301149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DB502-D43B-B141-A63E-E56F81D750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CA97F0-4025-364A-BB96-61321AD5E0E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1BD96F-3C62-294C-9E3A-1EA97FC28BC4}"/>
              </a:ext>
            </a:extLst>
          </p:cNvPr>
          <p:cNvSpPr>
            <a:spLocks noGrp="1"/>
          </p:cNvSpPr>
          <p:nvPr>
            <p:ph type="dt" sz="half" idx="10"/>
          </p:nvPr>
        </p:nvSpPr>
        <p:spPr/>
        <p:txBody>
          <a:bodyPr/>
          <a:lstStyle/>
          <a:p>
            <a:fld id="{C579DC05-4EE6-B748-9F58-B821FFA86A96}" type="datetimeFigureOut">
              <a:rPr lang="en-US" smtClean="0"/>
              <a:t>12/21/18</a:t>
            </a:fld>
            <a:endParaRPr lang="en-US"/>
          </a:p>
        </p:txBody>
      </p:sp>
      <p:sp>
        <p:nvSpPr>
          <p:cNvPr id="5" name="Footer Placeholder 4">
            <a:extLst>
              <a:ext uri="{FF2B5EF4-FFF2-40B4-BE49-F238E27FC236}">
                <a16:creationId xmlns:a16="http://schemas.microsoft.com/office/drawing/2014/main" id="{0A0B0AC7-B2F5-F84A-881B-B6CFE20441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723F73-08E2-B74F-87FE-48E1452BF968}"/>
              </a:ext>
            </a:extLst>
          </p:cNvPr>
          <p:cNvSpPr>
            <a:spLocks noGrp="1"/>
          </p:cNvSpPr>
          <p:nvPr>
            <p:ph type="sldNum" sz="quarter" idx="12"/>
          </p:nvPr>
        </p:nvSpPr>
        <p:spPr/>
        <p:txBody>
          <a:bodyPr/>
          <a:lstStyle/>
          <a:p>
            <a:fld id="{7AB357EC-F298-8748-9692-958362B9E0A2}" type="slidenum">
              <a:rPr lang="en-US" smtClean="0"/>
              <a:t>‹#›</a:t>
            </a:fld>
            <a:endParaRPr lang="en-US"/>
          </a:p>
        </p:txBody>
      </p:sp>
    </p:spTree>
    <p:extLst>
      <p:ext uri="{BB962C8B-B14F-4D97-AF65-F5344CB8AC3E}">
        <p14:creationId xmlns:p14="http://schemas.microsoft.com/office/powerpoint/2010/main" val="2455601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32143-6ED8-6546-AC19-0774587483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9CF11E-29FE-AB4C-894A-D87E9E1EE7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F847C55-2554-0643-9945-15BB6F7B4529}"/>
              </a:ext>
            </a:extLst>
          </p:cNvPr>
          <p:cNvSpPr>
            <a:spLocks noGrp="1"/>
          </p:cNvSpPr>
          <p:nvPr>
            <p:ph type="dt" sz="half" idx="10"/>
          </p:nvPr>
        </p:nvSpPr>
        <p:spPr/>
        <p:txBody>
          <a:bodyPr/>
          <a:lstStyle/>
          <a:p>
            <a:fld id="{C579DC05-4EE6-B748-9F58-B821FFA86A96}" type="datetimeFigureOut">
              <a:rPr lang="en-US" smtClean="0"/>
              <a:t>12/21/18</a:t>
            </a:fld>
            <a:endParaRPr lang="en-US"/>
          </a:p>
        </p:txBody>
      </p:sp>
      <p:sp>
        <p:nvSpPr>
          <p:cNvPr id="5" name="Footer Placeholder 4">
            <a:extLst>
              <a:ext uri="{FF2B5EF4-FFF2-40B4-BE49-F238E27FC236}">
                <a16:creationId xmlns:a16="http://schemas.microsoft.com/office/drawing/2014/main" id="{BB835AF8-9D86-A44B-AF6B-EACFA5E9C8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94BDE9-F4B2-984C-8850-B2357BCBFB16}"/>
              </a:ext>
            </a:extLst>
          </p:cNvPr>
          <p:cNvSpPr>
            <a:spLocks noGrp="1"/>
          </p:cNvSpPr>
          <p:nvPr>
            <p:ph type="sldNum" sz="quarter" idx="12"/>
          </p:nvPr>
        </p:nvSpPr>
        <p:spPr/>
        <p:txBody>
          <a:bodyPr/>
          <a:lstStyle/>
          <a:p>
            <a:fld id="{7AB357EC-F298-8748-9692-958362B9E0A2}" type="slidenum">
              <a:rPr lang="en-US" smtClean="0"/>
              <a:t>‹#›</a:t>
            </a:fld>
            <a:endParaRPr lang="en-US"/>
          </a:p>
        </p:txBody>
      </p:sp>
    </p:spTree>
    <p:extLst>
      <p:ext uri="{BB962C8B-B14F-4D97-AF65-F5344CB8AC3E}">
        <p14:creationId xmlns:p14="http://schemas.microsoft.com/office/powerpoint/2010/main" val="721760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723DD-C5A7-1242-9D0B-0A82A054FA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A05659-DF3D-8940-84C9-0EBC4456EA3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6ADC940-55F9-9C44-A97F-3ADAFB53A3E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575835-4AEA-654E-887D-8753A4FCC232}"/>
              </a:ext>
            </a:extLst>
          </p:cNvPr>
          <p:cNvSpPr>
            <a:spLocks noGrp="1"/>
          </p:cNvSpPr>
          <p:nvPr>
            <p:ph type="dt" sz="half" idx="10"/>
          </p:nvPr>
        </p:nvSpPr>
        <p:spPr/>
        <p:txBody>
          <a:bodyPr/>
          <a:lstStyle/>
          <a:p>
            <a:fld id="{C579DC05-4EE6-B748-9F58-B821FFA86A96}" type="datetimeFigureOut">
              <a:rPr lang="en-US" smtClean="0"/>
              <a:t>12/21/18</a:t>
            </a:fld>
            <a:endParaRPr lang="en-US"/>
          </a:p>
        </p:txBody>
      </p:sp>
      <p:sp>
        <p:nvSpPr>
          <p:cNvPr id="6" name="Footer Placeholder 5">
            <a:extLst>
              <a:ext uri="{FF2B5EF4-FFF2-40B4-BE49-F238E27FC236}">
                <a16:creationId xmlns:a16="http://schemas.microsoft.com/office/drawing/2014/main" id="{BE6A789B-3649-5A4A-A284-23EF1AE92E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5DEF69-3497-4F4C-8B8C-5C68C326C722}"/>
              </a:ext>
            </a:extLst>
          </p:cNvPr>
          <p:cNvSpPr>
            <a:spLocks noGrp="1"/>
          </p:cNvSpPr>
          <p:nvPr>
            <p:ph type="sldNum" sz="quarter" idx="12"/>
          </p:nvPr>
        </p:nvSpPr>
        <p:spPr/>
        <p:txBody>
          <a:bodyPr/>
          <a:lstStyle/>
          <a:p>
            <a:fld id="{7AB357EC-F298-8748-9692-958362B9E0A2}" type="slidenum">
              <a:rPr lang="en-US" smtClean="0"/>
              <a:t>‹#›</a:t>
            </a:fld>
            <a:endParaRPr lang="en-US"/>
          </a:p>
        </p:txBody>
      </p:sp>
    </p:spTree>
    <p:extLst>
      <p:ext uri="{BB962C8B-B14F-4D97-AF65-F5344CB8AC3E}">
        <p14:creationId xmlns:p14="http://schemas.microsoft.com/office/powerpoint/2010/main" val="3834982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0E91-3B88-2C41-AC0A-1A256A35A3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92DCF0-7EF1-7448-B3BB-FB221DDD33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97289FD-FF35-9F43-BF72-9D225CA3758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E6102D-F17D-1E44-AEF3-E0F4F931B5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AD6589F-427B-D843-ABA7-CECFA6F2EEA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96353E-5FAC-B549-9028-47D6820277B0}"/>
              </a:ext>
            </a:extLst>
          </p:cNvPr>
          <p:cNvSpPr>
            <a:spLocks noGrp="1"/>
          </p:cNvSpPr>
          <p:nvPr>
            <p:ph type="dt" sz="half" idx="10"/>
          </p:nvPr>
        </p:nvSpPr>
        <p:spPr/>
        <p:txBody>
          <a:bodyPr/>
          <a:lstStyle/>
          <a:p>
            <a:fld id="{C579DC05-4EE6-B748-9F58-B821FFA86A96}" type="datetimeFigureOut">
              <a:rPr lang="en-US" smtClean="0"/>
              <a:t>12/21/18</a:t>
            </a:fld>
            <a:endParaRPr lang="en-US"/>
          </a:p>
        </p:txBody>
      </p:sp>
      <p:sp>
        <p:nvSpPr>
          <p:cNvPr id="8" name="Footer Placeholder 7">
            <a:extLst>
              <a:ext uri="{FF2B5EF4-FFF2-40B4-BE49-F238E27FC236}">
                <a16:creationId xmlns:a16="http://schemas.microsoft.com/office/drawing/2014/main" id="{97DF1A96-2FD4-2246-9359-B41CBE84C8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C3661A-95D9-6A42-BC02-6563328344A1}"/>
              </a:ext>
            </a:extLst>
          </p:cNvPr>
          <p:cNvSpPr>
            <a:spLocks noGrp="1"/>
          </p:cNvSpPr>
          <p:nvPr>
            <p:ph type="sldNum" sz="quarter" idx="12"/>
          </p:nvPr>
        </p:nvSpPr>
        <p:spPr/>
        <p:txBody>
          <a:bodyPr/>
          <a:lstStyle/>
          <a:p>
            <a:fld id="{7AB357EC-F298-8748-9692-958362B9E0A2}" type="slidenum">
              <a:rPr lang="en-US" smtClean="0"/>
              <a:t>‹#›</a:t>
            </a:fld>
            <a:endParaRPr lang="en-US"/>
          </a:p>
        </p:txBody>
      </p:sp>
    </p:spTree>
    <p:extLst>
      <p:ext uri="{BB962C8B-B14F-4D97-AF65-F5344CB8AC3E}">
        <p14:creationId xmlns:p14="http://schemas.microsoft.com/office/powerpoint/2010/main" val="1018657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A1E25-0A75-F44C-BE8A-222B8C4425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39221A-6375-D446-8992-AD57153AA97E}"/>
              </a:ext>
            </a:extLst>
          </p:cNvPr>
          <p:cNvSpPr>
            <a:spLocks noGrp="1"/>
          </p:cNvSpPr>
          <p:nvPr>
            <p:ph type="dt" sz="half" idx="10"/>
          </p:nvPr>
        </p:nvSpPr>
        <p:spPr/>
        <p:txBody>
          <a:bodyPr/>
          <a:lstStyle/>
          <a:p>
            <a:fld id="{C579DC05-4EE6-B748-9F58-B821FFA86A96}" type="datetimeFigureOut">
              <a:rPr lang="en-US" smtClean="0"/>
              <a:t>12/21/18</a:t>
            </a:fld>
            <a:endParaRPr lang="en-US"/>
          </a:p>
        </p:txBody>
      </p:sp>
      <p:sp>
        <p:nvSpPr>
          <p:cNvPr id="4" name="Footer Placeholder 3">
            <a:extLst>
              <a:ext uri="{FF2B5EF4-FFF2-40B4-BE49-F238E27FC236}">
                <a16:creationId xmlns:a16="http://schemas.microsoft.com/office/drawing/2014/main" id="{43521312-2D8B-594D-AE3F-28621D1624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D8706D-19B1-0C49-BA81-EDEC94676C79}"/>
              </a:ext>
            </a:extLst>
          </p:cNvPr>
          <p:cNvSpPr>
            <a:spLocks noGrp="1"/>
          </p:cNvSpPr>
          <p:nvPr>
            <p:ph type="sldNum" sz="quarter" idx="12"/>
          </p:nvPr>
        </p:nvSpPr>
        <p:spPr/>
        <p:txBody>
          <a:bodyPr/>
          <a:lstStyle/>
          <a:p>
            <a:fld id="{7AB357EC-F298-8748-9692-958362B9E0A2}" type="slidenum">
              <a:rPr lang="en-US" smtClean="0"/>
              <a:t>‹#›</a:t>
            </a:fld>
            <a:endParaRPr lang="en-US"/>
          </a:p>
        </p:txBody>
      </p:sp>
    </p:spTree>
    <p:extLst>
      <p:ext uri="{BB962C8B-B14F-4D97-AF65-F5344CB8AC3E}">
        <p14:creationId xmlns:p14="http://schemas.microsoft.com/office/powerpoint/2010/main" val="2103110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266A5E-2AD2-3C41-AB02-20C6191B1544}"/>
              </a:ext>
            </a:extLst>
          </p:cNvPr>
          <p:cNvSpPr>
            <a:spLocks noGrp="1"/>
          </p:cNvSpPr>
          <p:nvPr>
            <p:ph type="dt" sz="half" idx="10"/>
          </p:nvPr>
        </p:nvSpPr>
        <p:spPr/>
        <p:txBody>
          <a:bodyPr/>
          <a:lstStyle/>
          <a:p>
            <a:fld id="{C579DC05-4EE6-B748-9F58-B821FFA86A96}" type="datetimeFigureOut">
              <a:rPr lang="en-US" smtClean="0"/>
              <a:t>12/21/18</a:t>
            </a:fld>
            <a:endParaRPr lang="en-US"/>
          </a:p>
        </p:txBody>
      </p:sp>
      <p:sp>
        <p:nvSpPr>
          <p:cNvPr id="3" name="Footer Placeholder 2">
            <a:extLst>
              <a:ext uri="{FF2B5EF4-FFF2-40B4-BE49-F238E27FC236}">
                <a16:creationId xmlns:a16="http://schemas.microsoft.com/office/drawing/2014/main" id="{CEEDA62D-606B-224C-B3F2-E2FD63978F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3048E8-D558-6C45-8630-A1342EBA4B90}"/>
              </a:ext>
            </a:extLst>
          </p:cNvPr>
          <p:cNvSpPr>
            <a:spLocks noGrp="1"/>
          </p:cNvSpPr>
          <p:nvPr>
            <p:ph type="sldNum" sz="quarter" idx="12"/>
          </p:nvPr>
        </p:nvSpPr>
        <p:spPr/>
        <p:txBody>
          <a:bodyPr/>
          <a:lstStyle/>
          <a:p>
            <a:fld id="{7AB357EC-F298-8748-9692-958362B9E0A2}" type="slidenum">
              <a:rPr lang="en-US" smtClean="0"/>
              <a:t>‹#›</a:t>
            </a:fld>
            <a:endParaRPr lang="en-US"/>
          </a:p>
        </p:txBody>
      </p:sp>
    </p:spTree>
    <p:extLst>
      <p:ext uri="{BB962C8B-B14F-4D97-AF65-F5344CB8AC3E}">
        <p14:creationId xmlns:p14="http://schemas.microsoft.com/office/powerpoint/2010/main" val="1144139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5E660-4591-B44D-8D61-677F46975E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B727C76-085C-E64F-BBCF-9D553B95C0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954548-463D-7D42-B3FD-BF76DF2C03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0D1A23E-8458-2643-8FA4-FEFE37072F09}"/>
              </a:ext>
            </a:extLst>
          </p:cNvPr>
          <p:cNvSpPr>
            <a:spLocks noGrp="1"/>
          </p:cNvSpPr>
          <p:nvPr>
            <p:ph type="dt" sz="half" idx="10"/>
          </p:nvPr>
        </p:nvSpPr>
        <p:spPr/>
        <p:txBody>
          <a:bodyPr/>
          <a:lstStyle/>
          <a:p>
            <a:fld id="{C579DC05-4EE6-B748-9F58-B821FFA86A96}" type="datetimeFigureOut">
              <a:rPr lang="en-US" smtClean="0"/>
              <a:t>12/21/18</a:t>
            </a:fld>
            <a:endParaRPr lang="en-US"/>
          </a:p>
        </p:txBody>
      </p:sp>
      <p:sp>
        <p:nvSpPr>
          <p:cNvPr id="6" name="Footer Placeholder 5">
            <a:extLst>
              <a:ext uri="{FF2B5EF4-FFF2-40B4-BE49-F238E27FC236}">
                <a16:creationId xmlns:a16="http://schemas.microsoft.com/office/drawing/2014/main" id="{4094B535-35F2-AA4B-A1D0-889C14B445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DBAC94-164C-214B-B566-93C507A4BD4C}"/>
              </a:ext>
            </a:extLst>
          </p:cNvPr>
          <p:cNvSpPr>
            <a:spLocks noGrp="1"/>
          </p:cNvSpPr>
          <p:nvPr>
            <p:ph type="sldNum" sz="quarter" idx="12"/>
          </p:nvPr>
        </p:nvSpPr>
        <p:spPr/>
        <p:txBody>
          <a:bodyPr/>
          <a:lstStyle/>
          <a:p>
            <a:fld id="{7AB357EC-F298-8748-9692-958362B9E0A2}" type="slidenum">
              <a:rPr lang="en-US" smtClean="0"/>
              <a:t>‹#›</a:t>
            </a:fld>
            <a:endParaRPr lang="en-US"/>
          </a:p>
        </p:txBody>
      </p:sp>
    </p:spTree>
    <p:extLst>
      <p:ext uri="{BB962C8B-B14F-4D97-AF65-F5344CB8AC3E}">
        <p14:creationId xmlns:p14="http://schemas.microsoft.com/office/powerpoint/2010/main" val="2140066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6EDAE-A967-114E-A5BE-0B5657F684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EF0E04-C922-5947-ACBD-A6AB88720E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E11E17-893C-BA48-9718-0136EDEA7D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BBCE5EA-FEA1-BF45-B17E-2F5361A30C43}"/>
              </a:ext>
            </a:extLst>
          </p:cNvPr>
          <p:cNvSpPr>
            <a:spLocks noGrp="1"/>
          </p:cNvSpPr>
          <p:nvPr>
            <p:ph type="dt" sz="half" idx="10"/>
          </p:nvPr>
        </p:nvSpPr>
        <p:spPr/>
        <p:txBody>
          <a:bodyPr/>
          <a:lstStyle/>
          <a:p>
            <a:fld id="{C579DC05-4EE6-B748-9F58-B821FFA86A96}" type="datetimeFigureOut">
              <a:rPr lang="en-US" smtClean="0"/>
              <a:t>12/21/18</a:t>
            </a:fld>
            <a:endParaRPr lang="en-US"/>
          </a:p>
        </p:txBody>
      </p:sp>
      <p:sp>
        <p:nvSpPr>
          <p:cNvPr id="6" name="Footer Placeholder 5">
            <a:extLst>
              <a:ext uri="{FF2B5EF4-FFF2-40B4-BE49-F238E27FC236}">
                <a16:creationId xmlns:a16="http://schemas.microsoft.com/office/drawing/2014/main" id="{FF74EC86-23CB-AF40-B36E-830907A39D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D11F76-0C93-B545-A434-378EE537BAA7}"/>
              </a:ext>
            </a:extLst>
          </p:cNvPr>
          <p:cNvSpPr>
            <a:spLocks noGrp="1"/>
          </p:cNvSpPr>
          <p:nvPr>
            <p:ph type="sldNum" sz="quarter" idx="12"/>
          </p:nvPr>
        </p:nvSpPr>
        <p:spPr/>
        <p:txBody>
          <a:bodyPr/>
          <a:lstStyle/>
          <a:p>
            <a:fld id="{7AB357EC-F298-8748-9692-958362B9E0A2}" type="slidenum">
              <a:rPr lang="en-US" smtClean="0"/>
              <a:t>‹#›</a:t>
            </a:fld>
            <a:endParaRPr lang="en-US"/>
          </a:p>
        </p:txBody>
      </p:sp>
    </p:spTree>
    <p:extLst>
      <p:ext uri="{BB962C8B-B14F-4D97-AF65-F5344CB8AC3E}">
        <p14:creationId xmlns:p14="http://schemas.microsoft.com/office/powerpoint/2010/main" val="2147759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8D5FB1-12F2-8947-8353-1FAA95FCD5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EEB2C7-3D18-F444-B163-3B033477A4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7D8DB2-F9DF-8849-82C9-C18148575C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79DC05-4EE6-B748-9F58-B821FFA86A96}" type="datetimeFigureOut">
              <a:rPr lang="en-US" smtClean="0"/>
              <a:t>12/21/18</a:t>
            </a:fld>
            <a:endParaRPr lang="en-US"/>
          </a:p>
        </p:txBody>
      </p:sp>
      <p:sp>
        <p:nvSpPr>
          <p:cNvPr id="5" name="Footer Placeholder 4">
            <a:extLst>
              <a:ext uri="{FF2B5EF4-FFF2-40B4-BE49-F238E27FC236}">
                <a16:creationId xmlns:a16="http://schemas.microsoft.com/office/drawing/2014/main" id="{D54969A8-81D0-0245-B571-68A5C5C3DF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7ED1BD2-EB4E-184D-9674-619E22DC66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B357EC-F298-8748-9692-958362B9E0A2}" type="slidenum">
              <a:rPr lang="en-US" smtClean="0"/>
              <a:t>‹#›</a:t>
            </a:fld>
            <a:endParaRPr lang="en-US"/>
          </a:p>
        </p:txBody>
      </p:sp>
    </p:spTree>
    <p:extLst>
      <p:ext uri="{BB962C8B-B14F-4D97-AF65-F5344CB8AC3E}">
        <p14:creationId xmlns:p14="http://schemas.microsoft.com/office/powerpoint/2010/main" val="2652818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F9B93-54FC-134C-8CB9-A62FD0CEE7A1}"/>
              </a:ext>
            </a:extLst>
          </p:cNvPr>
          <p:cNvSpPr>
            <a:spLocks noGrp="1"/>
          </p:cNvSpPr>
          <p:nvPr>
            <p:ph type="ctrTitle"/>
          </p:nvPr>
        </p:nvSpPr>
        <p:spPr/>
        <p:txBody>
          <a:bodyPr/>
          <a:lstStyle/>
          <a:p>
            <a:r>
              <a:rPr lang="en-US" dirty="0"/>
              <a:t>Step 2: COE Phase 1 Building Project: SEC and SLINK</a:t>
            </a:r>
          </a:p>
        </p:txBody>
      </p:sp>
      <p:sp>
        <p:nvSpPr>
          <p:cNvPr id="3" name="Subtitle 2">
            <a:extLst>
              <a:ext uri="{FF2B5EF4-FFF2-40B4-BE49-F238E27FC236}">
                <a16:creationId xmlns:a16="http://schemas.microsoft.com/office/drawing/2014/main" id="{C97D259E-99CE-3944-B21B-27458630E0BE}"/>
              </a:ext>
            </a:extLst>
          </p:cNvPr>
          <p:cNvSpPr>
            <a:spLocks noGrp="1"/>
          </p:cNvSpPr>
          <p:nvPr>
            <p:ph type="subTitle" idx="1"/>
          </p:nvPr>
        </p:nvSpPr>
        <p:spPr>
          <a:xfrm>
            <a:off x="1524000" y="3602037"/>
            <a:ext cx="9144000" cy="1952095"/>
          </a:xfrm>
        </p:spPr>
        <p:txBody>
          <a:bodyPr>
            <a:normAutofit fontScale="92500" lnSpcReduction="10000"/>
          </a:bodyPr>
          <a:lstStyle/>
          <a:p>
            <a:r>
              <a:rPr lang="en-US" dirty="0"/>
              <a:t>December 17, 2018</a:t>
            </a:r>
          </a:p>
          <a:p>
            <a:endParaRPr lang="en-US" dirty="0"/>
          </a:p>
          <a:p>
            <a:r>
              <a:rPr lang="en-US" dirty="0"/>
              <a:t>Mark Riley, Ph.D. </a:t>
            </a:r>
          </a:p>
          <a:p>
            <a:r>
              <a:rPr lang="en-US" dirty="0"/>
              <a:t>Professor of Biological Systems Engineering</a:t>
            </a:r>
          </a:p>
          <a:p>
            <a:r>
              <a:rPr lang="en-US" dirty="0"/>
              <a:t>Associate Dean for Research, College of Engineering</a:t>
            </a:r>
          </a:p>
        </p:txBody>
      </p:sp>
    </p:spTree>
    <p:extLst>
      <p:ext uri="{BB962C8B-B14F-4D97-AF65-F5344CB8AC3E}">
        <p14:creationId xmlns:p14="http://schemas.microsoft.com/office/powerpoint/2010/main" val="59812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CFBA26-2D82-8940-954A-353FC756CE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49934" y="-970316"/>
            <a:ext cx="6877878" cy="8852495"/>
          </a:xfrm>
          <a:prstGeom prst="rect">
            <a:avLst/>
          </a:prstGeom>
        </p:spPr>
      </p:pic>
    </p:spTree>
    <p:extLst>
      <p:ext uri="{BB962C8B-B14F-4D97-AF65-F5344CB8AC3E}">
        <p14:creationId xmlns:p14="http://schemas.microsoft.com/office/powerpoint/2010/main" val="3951798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AB76D73-463B-0A4C-B06E-37466EBEA6DB}"/>
              </a:ext>
            </a:extLst>
          </p:cNvPr>
          <p:cNvGraphicFramePr>
            <a:graphicFrameLocks noGrp="1"/>
          </p:cNvGraphicFramePr>
          <p:nvPr>
            <p:extLst>
              <p:ext uri="{D42A27DB-BD31-4B8C-83A1-F6EECF244321}">
                <p14:modId xmlns:p14="http://schemas.microsoft.com/office/powerpoint/2010/main" val="3354488052"/>
              </p:ext>
            </p:extLst>
          </p:nvPr>
        </p:nvGraphicFramePr>
        <p:xfrm>
          <a:off x="1628243" y="2433707"/>
          <a:ext cx="8935514" cy="2070100"/>
        </p:xfrm>
        <a:graphic>
          <a:graphicData uri="http://schemas.openxmlformats.org/drawingml/2006/table">
            <a:tbl>
              <a:tblPr>
                <a:tableStyleId>{5C22544A-7EE6-4342-B048-85BDC9FD1C3A}</a:tableStyleId>
              </a:tblPr>
              <a:tblGrid>
                <a:gridCol w="2017390">
                  <a:extLst>
                    <a:ext uri="{9D8B030D-6E8A-4147-A177-3AD203B41FA5}">
                      <a16:colId xmlns:a16="http://schemas.microsoft.com/office/drawing/2014/main" val="523869281"/>
                    </a:ext>
                  </a:extLst>
                </a:gridCol>
                <a:gridCol w="761279">
                  <a:extLst>
                    <a:ext uri="{9D8B030D-6E8A-4147-A177-3AD203B41FA5}">
                      <a16:colId xmlns:a16="http://schemas.microsoft.com/office/drawing/2014/main" val="2982940442"/>
                    </a:ext>
                  </a:extLst>
                </a:gridCol>
                <a:gridCol w="659775">
                  <a:extLst>
                    <a:ext uri="{9D8B030D-6E8A-4147-A177-3AD203B41FA5}">
                      <a16:colId xmlns:a16="http://schemas.microsoft.com/office/drawing/2014/main" val="3923028947"/>
                    </a:ext>
                  </a:extLst>
                </a:gridCol>
                <a:gridCol w="723215">
                  <a:extLst>
                    <a:ext uri="{9D8B030D-6E8A-4147-A177-3AD203B41FA5}">
                      <a16:colId xmlns:a16="http://schemas.microsoft.com/office/drawing/2014/main" val="1956218944"/>
                    </a:ext>
                  </a:extLst>
                </a:gridCol>
                <a:gridCol w="875471">
                  <a:extLst>
                    <a:ext uri="{9D8B030D-6E8A-4147-A177-3AD203B41FA5}">
                      <a16:colId xmlns:a16="http://schemas.microsoft.com/office/drawing/2014/main" val="3220759717"/>
                    </a:ext>
                  </a:extLst>
                </a:gridCol>
                <a:gridCol w="355264">
                  <a:extLst>
                    <a:ext uri="{9D8B030D-6E8A-4147-A177-3AD203B41FA5}">
                      <a16:colId xmlns:a16="http://schemas.microsoft.com/office/drawing/2014/main" val="1681862731"/>
                    </a:ext>
                  </a:extLst>
                </a:gridCol>
                <a:gridCol w="837407">
                  <a:extLst>
                    <a:ext uri="{9D8B030D-6E8A-4147-A177-3AD203B41FA5}">
                      <a16:colId xmlns:a16="http://schemas.microsoft.com/office/drawing/2014/main" val="2983829746"/>
                    </a:ext>
                  </a:extLst>
                </a:gridCol>
                <a:gridCol w="904019">
                  <a:extLst>
                    <a:ext uri="{9D8B030D-6E8A-4147-A177-3AD203B41FA5}">
                      <a16:colId xmlns:a16="http://schemas.microsoft.com/office/drawing/2014/main" val="669264029"/>
                    </a:ext>
                  </a:extLst>
                </a:gridCol>
                <a:gridCol w="926223">
                  <a:extLst>
                    <a:ext uri="{9D8B030D-6E8A-4147-A177-3AD203B41FA5}">
                      <a16:colId xmlns:a16="http://schemas.microsoft.com/office/drawing/2014/main" val="4015279442"/>
                    </a:ext>
                  </a:extLst>
                </a:gridCol>
                <a:gridCol w="875471">
                  <a:extLst>
                    <a:ext uri="{9D8B030D-6E8A-4147-A177-3AD203B41FA5}">
                      <a16:colId xmlns:a16="http://schemas.microsoft.com/office/drawing/2014/main" val="2325941283"/>
                    </a:ext>
                  </a:extLst>
                </a:gridCol>
              </a:tblGrid>
              <a:tr h="431800">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b="1" u="none" strike="noStrike" dirty="0">
                          <a:effectLst/>
                        </a:rPr>
                        <a:t>Room Use Code</a:t>
                      </a:r>
                      <a:endParaRPr lang="en-US"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b="1" u="none" strike="noStrike" dirty="0">
                          <a:effectLst/>
                        </a:rPr>
                        <a:t>SLINK NOW</a:t>
                      </a:r>
                      <a:endParaRPr lang="en-US"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b="1" u="none" strike="noStrike" dirty="0">
                          <a:effectLst/>
                        </a:rPr>
                        <a:t>SEC NOW</a:t>
                      </a:r>
                      <a:endParaRPr lang="en-US"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b="1" u="none" strike="noStrike" dirty="0">
                          <a:effectLst/>
                        </a:rPr>
                        <a:t>Total</a:t>
                      </a:r>
                      <a:endParaRPr lang="en-US"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b="1" u="none" strike="noStrike" dirty="0">
                          <a:effectLst/>
                        </a:rPr>
                        <a:t> </a:t>
                      </a:r>
                      <a:endParaRPr lang="en-US"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b="1" u="none" strike="noStrike" dirty="0">
                          <a:effectLst/>
                        </a:rPr>
                        <a:t>SEC Renovated</a:t>
                      </a:r>
                      <a:endParaRPr lang="en-US"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b="1" u="none" strike="noStrike" dirty="0">
                          <a:effectLst/>
                        </a:rPr>
                        <a:t>SEC Minor Remodel</a:t>
                      </a:r>
                      <a:endParaRPr lang="en-US"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b="1" u="none" strike="noStrike" dirty="0">
                          <a:effectLst/>
                        </a:rPr>
                        <a:t>NEW SLINK</a:t>
                      </a:r>
                      <a:endParaRPr lang="en-US"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b="1" u="none" strike="noStrike" dirty="0">
                          <a:effectLst/>
                        </a:rPr>
                        <a:t>Total</a:t>
                      </a:r>
                      <a:endParaRPr lang="en-US" sz="12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82949884"/>
                  </a:ext>
                </a:extLst>
              </a:tr>
              <a:tr h="203200">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69987908"/>
                  </a:ext>
                </a:extLst>
              </a:tr>
              <a:tr h="203200">
                <a:tc>
                  <a:txBody>
                    <a:bodyPr/>
                    <a:lstStyle/>
                    <a:p>
                      <a:pPr algn="l" fontAlgn="b"/>
                      <a:r>
                        <a:rPr lang="en-US" sz="1200" b="1" u="none" strike="noStrike" dirty="0">
                          <a:effectLst/>
                        </a:rPr>
                        <a:t>Classroom facilities</a:t>
                      </a:r>
                      <a:endParaRPr lang="en-US"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100</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699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5,862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6,561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1,300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2,881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3,750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7,931 </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07270208"/>
                  </a:ext>
                </a:extLst>
              </a:tr>
              <a:tr h="203200">
                <a:tc>
                  <a:txBody>
                    <a:bodyPr/>
                    <a:lstStyle/>
                    <a:p>
                      <a:pPr algn="l" fontAlgn="b"/>
                      <a:r>
                        <a:rPr lang="en-US" sz="1200" b="1" u="none" strike="noStrike" dirty="0">
                          <a:effectLst/>
                        </a:rPr>
                        <a:t>Laboratory (Instruction)</a:t>
                      </a:r>
                      <a:endParaRPr lang="en-US"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200</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1,740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16,261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18,001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8,880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6,162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15,042 </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7034883"/>
                  </a:ext>
                </a:extLst>
              </a:tr>
              <a:tr h="203200">
                <a:tc>
                  <a:txBody>
                    <a:bodyPr/>
                    <a:lstStyle/>
                    <a:p>
                      <a:pPr algn="l" fontAlgn="b"/>
                      <a:r>
                        <a:rPr lang="en-US" sz="1200" b="1" u="none" strike="noStrike">
                          <a:effectLst/>
                        </a:rPr>
                        <a:t>Research (non-class) Lab</a:t>
                      </a:r>
                      <a:endParaRPr lang="en-US" sz="12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250</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52,704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52,704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17,860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18,713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35,432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72,005 </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87744817"/>
                  </a:ext>
                </a:extLst>
              </a:tr>
              <a:tr h="203200">
                <a:tc>
                  <a:txBody>
                    <a:bodyPr/>
                    <a:lstStyle/>
                    <a:p>
                      <a:pPr algn="l" fontAlgn="b"/>
                      <a:r>
                        <a:rPr lang="en-US" sz="1200" b="1" u="none" strike="noStrike" dirty="0">
                          <a:effectLst/>
                        </a:rPr>
                        <a:t>Office</a:t>
                      </a:r>
                      <a:endParaRPr lang="en-US"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300</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11,574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11,681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23,255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12,770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4,440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17,210 </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42230800"/>
                  </a:ext>
                </a:extLst>
              </a:tr>
              <a:tr h="203200">
                <a:tc>
                  <a:txBody>
                    <a:bodyPr/>
                    <a:lstStyle/>
                    <a:p>
                      <a:pPr algn="l" fontAlgn="b"/>
                      <a:r>
                        <a:rPr lang="en-US" sz="1200" b="1" u="none" strike="noStrike" dirty="0">
                          <a:effectLst/>
                        </a:rPr>
                        <a:t>Special use</a:t>
                      </a:r>
                      <a:endParaRPr lang="en-US"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500</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8,073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8,073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3345883"/>
                  </a:ext>
                </a:extLst>
              </a:tr>
              <a:tr h="203200">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60343780"/>
                  </a:ext>
                </a:extLst>
              </a:tr>
              <a:tr h="215900">
                <a:tc>
                  <a:txBody>
                    <a:bodyPr/>
                    <a:lstStyle/>
                    <a:p>
                      <a:pPr algn="l" fontAlgn="b"/>
                      <a:r>
                        <a:rPr lang="en-US" sz="1200" u="none" strike="noStrike">
                          <a:effectLst/>
                        </a:rPr>
                        <a:t>Totals</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14,013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94,581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108,594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40,810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27,756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43,622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       112,188 </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49483432"/>
                  </a:ext>
                </a:extLst>
              </a:tr>
            </a:tbl>
          </a:graphicData>
        </a:graphic>
      </p:graphicFrame>
      <p:sp>
        <p:nvSpPr>
          <p:cNvPr id="5" name="Title 1">
            <a:extLst>
              <a:ext uri="{FF2B5EF4-FFF2-40B4-BE49-F238E27FC236}">
                <a16:creationId xmlns:a16="http://schemas.microsoft.com/office/drawing/2014/main" id="{A3081E26-7A77-C94A-95D6-F4444771508F}"/>
              </a:ext>
            </a:extLst>
          </p:cNvPr>
          <p:cNvSpPr txBox="1">
            <a:spLocks/>
          </p:cNvSpPr>
          <p:nvPr/>
        </p:nvSpPr>
        <p:spPr>
          <a:xfrm>
            <a:off x="2952750" y="982345"/>
            <a:ext cx="6286500" cy="709295"/>
          </a:xfrm>
          <a:prstGeom prst="rect">
            <a:avLst/>
          </a:prstGeom>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What does Phase 1 include?</a:t>
            </a:r>
            <a:endParaRPr lang="en-US" dirty="0"/>
          </a:p>
        </p:txBody>
      </p:sp>
    </p:spTree>
    <p:extLst>
      <p:ext uri="{BB962C8B-B14F-4D97-AF65-F5344CB8AC3E}">
        <p14:creationId xmlns:p14="http://schemas.microsoft.com/office/powerpoint/2010/main" val="554769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B51C7-6106-9044-B769-12829BB96946}"/>
              </a:ext>
            </a:extLst>
          </p:cNvPr>
          <p:cNvSpPr>
            <a:spLocks noGrp="1"/>
          </p:cNvSpPr>
          <p:nvPr>
            <p:ph type="title"/>
          </p:nvPr>
        </p:nvSpPr>
        <p:spPr/>
        <p:txBody>
          <a:bodyPr/>
          <a:lstStyle/>
          <a:p>
            <a:r>
              <a:rPr lang="en-US" dirty="0"/>
              <a:t>Types of </a:t>
            </a:r>
            <a:r>
              <a:rPr lang="en-US" b="1" i="1" u="sng" dirty="0"/>
              <a:t>Laboratory Categories</a:t>
            </a:r>
            <a:r>
              <a:rPr lang="en-US" dirty="0"/>
              <a:t>, based on constructed facilities</a:t>
            </a:r>
          </a:p>
        </p:txBody>
      </p:sp>
      <p:graphicFrame>
        <p:nvGraphicFramePr>
          <p:cNvPr id="7" name="Table 6">
            <a:extLst>
              <a:ext uri="{FF2B5EF4-FFF2-40B4-BE49-F238E27FC236}">
                <a16:creationId xmlns:a16="http://schemas.microsoft.com/office/drawing/2014/main" id="{E1249711-5A9F-F843-BDE4-2506EFCE569F}"/>
              </a:ext>
            </a:extLst>
          </p:cNvPr>
          <p:cNvGraphicFramePr>
            <a:graphicFrameLocks noGrp="1"/>
          </p:cNvGraphicFramePr>
          <p:nvPr>
            <p:extLst>
              <p:ext uri="{D42A27DB-BD31-4B8C-83A1-F6EECF244321}">
                <p14:modId xmlns:p14="http://schemas.microsoft.com/office/powerpoint/2010/main" val="2909040609"/>
              </p:ext>
            </p:extLst>
          </p:nvPr>
        </p:nvGraphicFramePr>
        <p:xfrm>
          <a:off x="1143000" y="1969928"/>
          <a:ext cx="9905998" cy="3365396"/>
        </p:xfrm>
        <a:graphic>
          <a:graphicData uri="http://schemas.openxmlformats.org/drawingml/2006/table">
            <a:tbl>
              <a:tblPr/>
              <a:tblGrid>
                <a:gridCol w="2082800">
                  <a:extLst>
                    <a:ext uri="{9D8B030D-6E8A-4147-A177-3AD203B41FA5}">
                      <a16:colId xmlns:a16="http://schemas.microsoft.com/office/drawing/2014/main" val="663083683"/>
                    </a:ext>
                  </a:extLst>
                </a:gridCol>
                <a:gridCol w="2650067">
                  <a:extLst>
                    <a:ext uri="{9D8B030D-6E8A-4147-A177-3AD203B41FA5}">
                      <a16:colId xmlns:a16="http://schemas.microsoft.com/office/drawing/2014/main" val="2370046555"/>
                    </a:ext>
                  </a:extLst>
                </a:gridCol>
                <a:gridCol w="57357">
                  <a:extLst>
                    <a:ext uri="{9D8B030D-6E8A-4147-A177-3AD203B41FA5}">
                      <a16:colId xmlns:a16="http://schemas.microsoft.com/office/drawing/2014/main" val="4235599667"/>
                    </a:ext>
                  </a:extLst>
                </a:gridCol>
                <a:gridCol w="1339135">
                  <a:extLst>
                    <a:ext uri="{9D8B030D-6E8A-4147-A177-3AD203B41FA5}">
                      <a16:colId xmlns:a16="http://schemas.microsoft.com/office/drawing/2014/main" val="3145241481"/>
                    </a:ext>
                  </a:extLst>
                </a:gridCol>
                <a:gridCol w="44450">
                  <a:extLst>
                    <a:ext uri="{9D8B030D-6E8A-4147-A177-3AD203B41FA5}">
                      <a16:colId xmlns:a16="http://schemas.microsoft.com/office/drawing/2014/main" val="2239658426"/>
                    </a:ext>
                  </a:extLst>
                </a:gridCol>
                <a:gridCol w="1569612">
                  <a:extLst>
                    <a:ext uri="{9D8B030D-6E8A-4147-A177-3AD203B41FA5}">
                      <a16:colId xmlns:a16="http://schemas.microsoft.com/office/drawing/2014/main" val="3267201150"/>
                    </a:ext>
                  </a:extLst>
                </a:gridCol>
                <a:gridCol w="1011527">
                  <a:extLst>
                    <a:ext uri="{9D8B030D-6E8A-4147-A177-3AD203B41FA5}">
                      <a16:colId xmlns:a16="http://schemas.microsoft.com/office/drawing/2014/main" val="498437101"/>
                    </a:ext>
                  </a:extLst>
                </a:gridCol>
                <a:gridCol w="1151050">
                  <a:extLst>
                    <a:ext uri="{9D8B030D-6E8A-4147-A177-3AD203B41FA5}">
                      <a16:colId xmlns:a16="http://schemas.microsoft.com/office/drawing/2014/main" val="2839415648"/>
                    </a:ext>
                  </a:extLst>
                </a:gridCol>
              </a:tblGrid>
              <a:tr h="301114">
                <a:tc>
                  <a:txBody>
                    <a:bodyPr/>
                    <a:lstStyle/>
                    <a:p>
                      <a:pPr algn="l" fontAlgn="b"/>
                      <a:r>
                        <a:rPr lang="en-US" sz="1200" b="1" i="0" u="none" strike="noStrike" dirty="0">
                          <a:solidFill>
                            <a:srgbClr val="000000"/>
                          </a:solidFill>
                          <a:effectLst/>
                          <a:latin typeface="Calibri" panose="020F0502020204030204" pitchFamily="34" charset="0"/>
                        </a:rPr>
                        <a:t>Type of space</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r>
                        <a:rPr lang="en-US" sz="1200" b="1" i="0" u="none" strike="noStrike" dirty="0">
                          <a:solidFill>
                            <a:srgbClr val="000000"/>
                          </a:solidFill>
                          <a:effectLst/>
                          <a:latin typeface="Calibri" panose="020F0502020204030204" pitchFamily="34" charset="0"/>
                        </a:rPr>
                        <a:t>Needs for each space</a:t>
                      </a:r>
                      <a:endParaRPr lang="en-US" dirty="0"/>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200" b="0" i="0" u="none" strike="noStrike" dirty="0">
                          <a:solidFill>
                            <a:srgbClr val="000000"/>
                          </a:solidFill>
                          <a:effectLst/>
                          <a:latin typeface="Calibri" panose="020F050202020403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l" fontAlgn="b"/>
                      <a:r>
                        <a:rPr lang="en-US" sz="1200" b="0" i="0" u="none" strike="noStrike">
                          <a:solidFill>
                            <a:srgbClr val="000000"/>
                          </a:solidFill>
                          <a:effectLst/>
                          <a:latin typeface="Calibri" panose="020F050202020403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200" b="0" i="0" u="none" strike="noStrike">
                          <a:solidFill>
                            <a:srgbClr val="000000"/>
                          </a:solidFill>
                          <a:effectLst/>
                          <a:latin typeface="Calibri" panose="020F050202020403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200" b="0" i="0" u="none" strike="noStrike">
                          <a:solidFill>
                            <a:srgbClr val="000000"/>
                          </a:solidFill>
                          <a:effectLst/>
                          <a:latin typeface="Calibri" panose="020F050202020403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200" b="0" i="0" u="none" strike="noStrike">
                          <a:solidFill>
                            <a:srgbClr val="000000"/>
                          </a:solidFill>
                          <a:effectLst/>
                          <a:latin typeface="Calibri" panose="020F050202020403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087634622"/>
                  </a:ext>
                </a:extLst>
              </a:tr>
              <a:tr h="301114">
                <a:tc>
                  <a:txBody>
                    <a:bodyPr/>
                    <a:lstStyle/>
                    <a:p>
                      <a:pPr algn="l" fontAlgn="b"/>
                      <a:r>
                        <a:rPr lang="en-US" sz="1200" b="1" i="0" u="none" strike="noStrike">
                          <a:solidFill>
                            <a:srgbClr val="000000"/>
                          </a:solidFill>
                          <a:effectLst/>
                          <a:latin typeface="Calibri" panose="020F0502020204030204" pitchFamily="34" charset="0"/>
                        </a:rPr>
                        <a:t>Biosafety</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BF8F00"/>
                    </a:solidFill>
                  </a:tcPr>
                </a:tc>
                <a:tc gridSpan="7">
                  <a:txBody>
                    <a:bodyPr/>
                    <a:lstStyle/>
                    <a:p>
                      <a:pPr algn="l" fontAlgn="b"/>
                      <a:r>
                        <a:rPr lang="en-US" sz="1200" b="0" i="0" u="none" strike="noStrike">
                          <a:solidFill>
                            <a:srgbClr val="000000"/>
                          </a:solidFill>
                          <a:effectLst/>
                          <a:latin typeface="Calibri" panose="020F0502020204030204" pitchFamily="34" charset="0"/>
                        </a:rPr>
                        <a:t>POSITIVE PRESSURE, Biosafety Cabinet, Autoclave, space for refrigerators &amp; centrifuges, lab gas, vacuum</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lnL w="12700" cap="flat" cmpd="sng" algn="ctr">
                      <a:solidFill>
                        <a:srgbClr val="000000"/>
                      </a:solidFill>
                      <a:prstDash val="solid"/>
                      <a:round/>
                      <a:headEnd type="none" w="med" len="med"/>
                      <a:tailEnd type="none" w="med" len="med"/>
                    </a:lnL>
                    <a:lnT w="12700" cmpd="sng">
                      <a:noFill/>
                      <a:prstDash val="soli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24905094"/>
                  </a:ext>
                </a:extLst>
              </a:tr>
              <a:tr h="301114">
                <a:tc>
                  <a:txBody>
                    <a:bodyPr/>
                    <a:lstStyle/>
                    <a:p>
                      <a:pPr algn="l" fontAlgn="b"/>
                      <a:r>
                        <a:rPr lang="en-US" sz="1200" b="1" i="0" u="none" strike="noStrike">
                          <a:solidFill>
                            <a:srgbClr val="000000"/>
                          </a:solidFill>
                          <a:effectLst/>
                          <a:latin typeface="Calibri" panose="020F0502020204030204" pitchFamily="34" charset="0"/>
                        </a:rPr>
                        <a:t>Measurement &amp; Microscopy</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FF0000"/>
                    </a:solidFill>
                  </a:tcPr>
                </a:tc>
                <a:tc gridSpan="7">
                  <a:txBody>
                    <a:bodyPr/>
                    <a:lstStyle/>
                    <a:p>
                      <a:pPr algn="l" fontAlgn="b"/>
                      <a:r>
                        <a:rPr lang="en-US" sz="1200" b="0" i="0" u="none" strike="noStrike">
                          <a:solidFill>
                            <a:srgbClr val="000000"/>
                          </a:solidFill>
                          <a:effectLst/>
                          <a:latin typeface="Calibri" panose="020F0502020204030204" pitchFamily="34" charset="0"/>
                        </a:rPr>
                        <a:t>Vibration isolation, snorkles for venting, 110/220, 3 phase power, visual isolation, access to fume hoods, lab gas, vacuum</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17219308"/>
                  </a:ext>
                </a:extLst>
              </a:tr>
              <a:tr h="301114">
                <a:tc>
                  <a:txBody>
                    <a:bodyPr/>
                    <a:lstStyle/>
                    <a:p>
                      <a:pPr algn="l" fontAlgn="b"/>
                      <a:r>
                        <a:rPr lang="en-US" sz="1200" b="1" i="0" u="none" strike="noStrike">
                          <a:solidFill>
                            <a:srgbClr val="000000"/>
                          </a:solidFill>
                          <a:effectLst/>
                          <a:latin typeface="Calibri" panose="020F0502020204030204" pitchFamily="34" charset="0"/>
                        </a:rPr>
                        <a:t>Wet &amp; General Purpose</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5B9BD5"/>
                    </a:solidFill>
                  </a:tcPr>
                </a:tc>
                <a:tc gridSpan="5">
                  <a:txBody>
                    <a:bodyPr/>
                    <a:lstStyle/>
                    <a:p>
                      <a:pPr algn="l" fontAlgn="b"/>
                      <a:r>
                        <a:rPr lang="en-US" sz="1200" b="0" i="0" u="none" strike="noStrike">
                          <a:solidFill>
                            <a:srgbClr val="000000"/>
                          </a:solidFill>
                          <a:effectLst/>
                          <a:latin typeface="Calibri" panose="020F0502020204030204" pitchFamily="34" charset="0"/>
                        </a:rPr>
                        <a:t>NEGATIVE PRESSURE, chemical hoods, space for refrigerators, lab gas, vacuum</a:t>
                      </a:r>
                    </a:p>
                  </a:txBody>
                  <a:tcPr marL="9525" marR="9525" marT="9525" marB="0" anchor="b">
                    <a:lnL>
                      <a:noFill/>
                    </a:lnL>
                    <a:lnR>
                      <a:noFill/>
                    </a:lnR>
                    <a:lnT>
                      <a:noFill/>
                    </a:lnT>
                    <a:lnB>
                      <a:noFill/>
                    </a:lnB>
                  </a:tcPr>
                </a:tc>
                <a:tc hMerge="1">
                  <a:txBody>
                    <a:bodyPr/>
                    <a:lstStyle/>
                    <a:p>
                      <a:endParaRPr lang="en-US"/>
                    </a:p>
                  </a:txBody>
                  <a:tcPr>
                    <a:lnL w="12700" cmpd="sng">
                      <a:noFill/>
                      <a:prstDash val="solid"/>
                    </a:ln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84856664"/>
                  </a:ext>
                </a:extLst>
              </a:tr>
              <a:tr h="301114">
                <a:tc>
                  <a:txBody>
                    <a:bodyPr/>
                    <a:lstStyle/>
                    <a:p>
                      <a:pPr algn="l" fontAlgn="b"/>
                      <a:r>
                        <a:rPr lang="en-US" sz="1200" b="1" i="0" u="none" strike="noStrike">
                          <a:solidFill>
                            <a:srgbClr val="000000"/>
                          </a:solidFill>
                          <a:effectLst/>
                          <a:latin typeface="Calibri" panose="020F0502020204030204" pitchFamily="34" charset="0"/>
                        </a:rPr>
                        <a:t>Fabrication &amp; Materials Testing</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FFC000"/>
                    </a:solidFill>
                  </a:tcPr>
                </a:tc>
                <a:tc gridSpan="5">
                  <a:txBody>
                    <a:bodyPr/>
                    <a:lstStyle/>
                    <a:p>
                      <a:pPr algn="l" fontAlgn="b"/>
                      <a:r>
                        <a:rPr lang="en-US" sz="1200" b="0" i="0" u="none" strike="noStrike">
                          <a:solidFill>
                            <a:srgbClr val="000000"/>
                          </a:solidFill>
                          <a:effectLst/>
                          <a:latin typeface="Calibri" panose="020F0502020204030204" pitchFamily="34" charset="0"/>
                        </a:rPr>
                        <a:t>Easy access to loading dock, reinforced floors for heavy equipment, noisy space</a:t>
                      </a:r>
                    </a:p>
                  </a:txBody>
                  <a:tcPr marL="9525" marR="9525" marT="9525" marB="0" anchor="b">
                    <a:lnL>
                      <a:noFill/>
                    </a:lnL>
                    <a:lnR>
                      <a:noFill/>
                    </a:lnR>
                    <a:lnT>
                      <a:noFill/>
                    </a:lnT>
                    <a:lnB>
                      <a:noFill/>
                    </a:lnB>
                  </a:tcPr>
                </a:tc>
                <a:tc hMerge="1">
                  <a:txBody>
                    <a:bodyPr/>
                    <a:lstStyle/>
                    <a:p>
                      <a:endParaRPr lang="en-US"/>
                    </a:p>
                  </a:txBody>
                  <a:tcPr>
                    <a:lnL w="12700" cmpd="sng">
                      <a:noFill/>
                      <a:prstDash val="solid"/>
                    </a:ln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85917222"/>
                  </a:ext>
                </a:extLst>
              </a:tr>
              <a:tr h="318828">
                <a:tc>
                  <a:txBody>
                    <a:bodyPr/>
                    <a:lstStyle/>
                    <a:p>
                      <a:pPr algn="l" fontAlgn="b"/>
                      <a:r>
                        <a:rPr lang="en-US" sz="1200" b="1" i="0" u="none" strike="noStrike">
                          <a:solidFill>
                            <a:srgbClr val="000000"/>
                          </a:solidFill>
                          <a:effectLst/>
                          <a:latin typeface="Calibri" panose="020F0502020204030204" pitchFamily="34" charset="0"/>
                        </a:rPr>
                        <a:t>Electronic &amp; General Purpose</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tc gridSpan="7">
                  <a:txBody>
                    <a:bodyPr/>
                    <a:lstStyle/>
                    <a:p>
                      <a:pPr algn="l" fontAlgn="b"/>
                      <a:r>
                        <a:rPr lang="en-US" sz="1200" b="0" i="0" u="none" strike="noStrike">
                          <a:solidFill>
                            <a:srgbClr val="000000"/>
                          </a:solidFill>
                          <a:effectLst/>
                          <a:latin typeface="Calibri" panose="020F0502020204030204" pitchFamily="34" charset="0"/>
                        </a:rPr>
                        <a:t>Dry lab w/ no chemical or biosafety hoods, no large sinks, movable bench tops, 3 phase power, 110/220</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1317442"/>
                  </a:ext>
                </a:extLst>
              </a:tr>
              <a:tr h="301114">
                <a:tc>
                  <a:txBody>
                    <a:bodyPr/>
                    <a:lstStyle/>
                    <a:p>
                      <a:pPr algn="l" fontAlgn="b"/>
                      <a:r>
                        <a:rPr lang="en-US" sz="1200" b="1" i="0" u="none" strike="noStrike">
                          <a:solidFill>
                            <a:srgbClr val="000000"/>
                          </a:solidFill>
                          <a:effectLst/>
                          <a:latin typeface="Calibri" panose="020F0502020204030204" pitchFamily="34" charset="0"/>
                        </a:rPr>
                        <a:t>Workplace</a:t>
                      </a:r>
                    </a:p>
                  </a:txBody>
                  <a:tcPr marL="9525" marR="9525" marT="952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A5A5A5"/>
                    </a:solidFill>
                  </a:tcPr>
                </a:tc>
                <a:tc gridSpan="4">
                  <a:txBody>
                    <a:bodyPr/>
                    <a:lstStyle/>
                    <a:p>
                      <a:pPr algn="l" fontAlgn="b"/>
                      <a:r>
                        <a:rPr lang="en-US" sz="1200" b="0" i="0" u="none" strike="noStrike">
                          <a:solidFill>
                            <a:srgbClr val="000000"/>
                          </a:solidFill>
                          <a:effectLst/>
                          <a:latin typeface="Calibri" panose="020F0502020204030204" pitchFamily="34" charset="0"/>
                        </a:rPr>
                        <a:t>Movable furniture, benches, reconfigurable space (like high bay)</a:t>
                      </a:r>
                    </a:p>
                  </a:txBody>
                  <a:tcPr marL="9525" marR="9525" marT="9525" marB="0" anchor="b">
                    <a:lnL>
                      <a:noFill/>
                    </a:lnL>
                    <a:lnR>
                      <a:noFill/>
                    </a:lnR>
                    <a:lnT>
                      <a:noFill/>
                    </a:lnT>
                    <a:lnB>
                      <a:noFill/>
                    </a:lnB>
                  </a:tcPr>
                </a:tc>
                <a:tc hMerge="1">
                  <a:txBody>
                    <a:bodyPr/>
                    <a:lstStyle/>
                    <a:p>
                      <a:endParaRPr lang="en-US"/>
                    </a:p>
                  </a:txBody>
                  <a:tcPr>
                    <a:lnL w="12700" cmpd="sng">
                      <a:noFill/>
                      <a:prstDash val="solid"/>
                    </a:lnL>
                  </a:tcPr>
                </a:tc>
                <a:tc hMerge="1">
                  <a:txBody>
                    <a:bodyPr/>
                    <a:lstStyle/>
                    <a:p>
                      <a:endParaRPr lang="en-US"/>
                    </a:p>
                  </a:txBody>
                  <a:tcPr/>
                </a:tc>
                <a:tc hMerge="1">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1355907"/>
                  </a:ext>
                </a:extLst>
              </a:tr>
              <a:tr h="301114">
                <a:tc>
                  <a:txBody>
                    <a:bodyPr/>
                    <a:lstStyle/>
                    <a:p>
                      <a:pPr algn="l" fontAlgn="b"/>
                      <a:r>
                        <a:rPr lang="en-US" sz="1200" b="1" i="0" u="none" strike="noStrike">
                          <a:solidFill>
                            <a:srgbClr val="000000"/>
                          </a:solidFill>
                          <a:effectLst/>
                          <a:latin typeface="Calibri" panose="020F0502020204030204" pitchFamily="34" charset="0"/>
                        </a:rPr>
                        <a:t>Storage</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gridSpan="4">
                  <a:txBody>
                    <a:bodyPr/>
                    <a:lstStyle/>
                    <a:p>
                      <a:pPr algn="l" fontAlgn="b"/>
                      <a:r>
                        <a:rPr lang="en-US" sz="1200" b="0" i="0" u="none" strike="noStrike">
                          <a:solidFill>
                            <a:srgbClr val="000000"/>
                          </a:solidFill>
                          <a:effectLst/>
                          <a:latin typeface="Calibri" panose="020F0502020204030204" pitchFamily="34" charset="0"/>
                        </a:rPr>
                        <a:t>Equipment, materials not in active use, may include shelving</a:t>
                      </a:r>
                    </a:p>
                  </a:txBody>
                  <a:tcPr marL="9525" marR="9525" marT="9525" marB="0" anchor="b">
                    <a:lnL>
                      <a:noFill/>
                    </a:lnL>
                    <a:lnR>
                      <a:noFill/>
                    </a:lnR>
                    <a:lnT>
                      <a:noFill/>
                    </a:lnT>
                    <a:lnB>
                      <a:noFill/>
                    </a:lnB>
                  </a:tcPr>
                </a:tc>
                <a:tc hMerge="1">
                  <a:txBody>
                    <a:bodyPr/>
                    <a:lstStyle/>
                    <a:p>
                      <a:endParaRPr lang="en-US"/>
                    </a:p>
                  </a:txBody>
                  <a:tcPr>
                    <a:lnL w="12700" cmpd="sng">
                      <a:noFill/>
                      <a:prstDash val="solid"/>
                    </a:lnL>
                  </a:tcPr>
                </a:tc>
                <a:tc hMerge="1">
                  <a:txBody>
                    <a:bodyPr/>
                    <a:lstStyle/>
                    <a:p>
                      <a:endParaRPr lang="en-US"/>
                    </a:p>
                  </a:txBody>
                  <a:tcPr/>
                </a:tc>
                <a:tc hMerge="1">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39885016"/>
                  </a:ext>
                </a:extLst>
              </a:tr>
              <a:tr h="301114">
                <a:tc>
                  <a:txBody>
                    <a:bodyPr/>
                    <a:lstStyle/>
                    <a:p>
                      <a:pPr algn="l" fontAlgn="b"/>
                      <a:r>
                        <a:rPr lang="en-US" sz="1200" b="1" i="0" u="none" strike="noStrike">
                          <a:solidFill>
                            <a:srgbClr val="000000"/>
                          </a:solidFill>
                          <a:effectLst/>
                          <a:latin typeface="Calibri" panose="020F0502020204030204" pitchFamily="34" charset="0"/>
                        </a:rPr>
                        <a:t>Office</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gridSpan="6">
                  <a:txBody>
                    <a:bodyPr/>
                    <a:lstStyle/>
                    <a:p>
                      <a:pPr algn="l" fontAlgn="b"/>
                      <a:r>
                        <a:rPr lang="en-US" sz="1200" b="0" i="0" u="none" strike="noStrike" dirty="0">
                          <a:solidFill>
                            <a:srgbClr val="000000"/>
                          </a:solidFill>
                          <a:effectLst/>
                          <a:latin typeface="Calibri" panose="020F0502020204030204" pitchFamily="34" charset="0"/>
                        </a:rPr>
                        <a:t>Office space for one or more individuals, could be large shared space for multiple grad students</a:t>
                      </a:r>
                    </a:p>
                  </a:txBody>
                  <a:tcPr marL="9525" marR="9525" marT="9525" marB="0" anchor="b">
                    <a:lnL>
                      <a:noFill/>
                    </a:lnL>
                    <a:lnR>
                      <a:noFill/>
                    </a:lnR>
                    <a:lnT>
                      <a:noFill/>
                    </a:lnT>
                    <a:lnB>
                      <a:noFill/>
                    </a:lnB>
                  </a:tcPr>
                </a:tc>
                <a:tc hMerge="1">
                  <a:txBody>
                    <a:bodyPr/>
                    <a:lstStyle/>
                    <a:p>
                      <a:endParaRPr lang="en-US"/>
                    </a:p>
                  </a:txBody>
                  <a:tcPr>
                    <a:lnL w="12700" cmpd="sng">
                      <a:noFill/>
                      <a:prstDash val="soli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200" b="0" i="0" u="none" strike="noStrike">
                          <a:solidFill>
                            <a:srgbClr val="000000"/>
                          </a:solidFill>
                          <a:effectLst/>
                          <a:latin typeface="Calibri" panose="020F050202020403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71624504"/>
                  </a:ext>
                </a:extLst>
              </a:tr>
              <a:tr h="318828">
                <a:tc>
                  <a:txBody>
                    <a:bodyPr/>
                    <a:lstStyle/>
                    <a:p>
                      <a:pPr algn="l" fontAlgn="b"/>
                      <a:r>
                        <a:rPr lang="en-US" sz="1200" b="1" i="0" u="none" strike="noStrike">
                          <a:solidFill>
                            <a:srgbClr val="000000"/>
                          </a:solidFill>
                          <a:effectLst/>
                          <a:latin typeface="Calibri" panose="020F0502020204030204" pitchFamily="34" charset="0"/>
                        </a:rPr>
                        <a:t>Teaching Lab</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gridSpan="5">
                  <a:txBody>
                    <a:bodyPr/>
                    <a:lstStyle/>
                    <a:p>
                      <a:pPr algn="l" fontAlgn="b"/>
                      <a:r>
                        <a:rPr lang="en-US" sz="1200" b="0" i="0" u="none" strike="noStrike">
                          <a:solidFill>
                            <a:srgbClr val="000000"/>
                          </a:solidFill>
                          <a:effectLst/>
                          <a:latin typeface="Calibri" panose="020F0502020204030204" pitchFamily="34" charset="0"/>
                        </a:rPr>
                        <a:t>Laboratory scheduled for class activities, may or may not need specialized equipment.</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lnL w="12700" cmpd="sng">
                      <a:noFill/>
                      <a:prstDash val="solid"/>
                    </a:ln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51033138"/>
                  </a:ext>
                </a:extLst>
              </a:tr>
              <a:tr h="318828">
                <a:tc>
                  <a:txBody>
                    <a:bodyPr/>
                    <a:lstStyle/>
                    <a:p>
                      <a:pPr algn="l" fontAlgn="b"/>
                      <a:r>
                        <a:rPr lang="en-US" sz="1200" b="1" i="0" u="none" strike="noStrike">
                          <a:solidFill>
                            <a:srgbClr val="000000"/>
                          </a:solidFill>
                          <a:effectLst/>
                          <a:latin typeface="Calibri" panose="020F0502020204030204" pitchFamily="34" charset="0"/>
                        </a:rPr>
                        <a:t>Teaching Lecture</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gridSpan="3">
                  <a:txBody>
                    <a:bodyPr/>
                    <a:lstStyle/>
                    <a:p>
                      <a:pPr algn="l" fontAlgn="b"/>
                      <a:r>
                        <a:rPr lang="en-US" sz="1200" b="0" i="0" u="none" strike="noStrike" dirty="0">
                          <a:solidFill>
                            <a:srgbClr val="000000"/>
                          </a:solidFill>
                          <a:effectLst/>
                          <a:latin typeface="Calibri" panose="020F0502020204030204" pitchFamily="34" charset="0"/>
                        </a:rPr>
                        <a:t>Classroom for lecture or recitation sessions.</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lnL w="12700" cmpd="sng">
                      <a:noFill/>
                      <a:prstDash val="solid"/>
                    </a:lnL>
                  </a:tcPr>
                </a:tc>
                <a:tc hMerge="1">
                  <a:txBody>
                    <a:bodyPr/>
                    <a:lstStyle/>
                    <a:p>
                      <a:pPr algn="l" fontAlgn="b"/>
                      <a:r>
                        <a:rPr lang="en-US" sz="12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3816098"/>
                  </a:ext>
                </a:extLst>
              </a:tr>
            </a:tbl>
          </a:graphicData>
        </a:graphic>
      </p:graphicFrame>
    </p:spTree>
    <p:extLst>
      <p:ext uri="{BB962C8B-B14F-4D97-AF65-F5344CB8AC3E}">
        <p14:creationId xmlns:p14="http://schemas.microsoft.com/office/powerpoint/2010/main" val="732495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A2749728-6035-3F46-B050-7F3F670D6144}"/>
              </a:ext>
            </a:extLst>
          </p:cNvPr>
          <p:cNvGraphicFramePr>
            <a:graphicFrameLocks noGrp="1"/>
          </p:cNvGraphicFramePr>
          <p:nvPr>
            <p:extLst>
              <p:ext uri="{D42A27DB-BD31-4B8C-83A1-F6EECF244321}">
                <p14:modId xmlns:p14="http://schemas.microsoft.com/office/powerpoint/2010/main" val="2153320429"/>
              </p:ext>
            </p:extLst>
          </p:nvPr>
        </p:nvGraphicFramePr>
        <p:xfrm>
          <a:off x="901810" y="2086001"/>
          <a:ext cx="10515600" cy="2542473"/>
        </p:xfrm>
        <a:graphic>
          <a:graphicData uri="http://schemas.openxmlformats.org/drawingml/2006/table">
            <a:tbl>
              <a:tblPr/>
              <a:tblGrid>
                <a:gridCol w="969641">
                  <a:extLst>
                    <a:ext uri="{9D8B030D-6E8A-4147-A177-3AD203B41FA5}">
                      <a16:colId xmlns:a16="http://schemas.microsoft.com/office/drawing/2014/main" val="745493310"/>
                    </a:ext>
                  </a:extLst>
                </a:gridCol>
                <a:gridCol w="869334">
                  <a:extLst>
                    <a:ext uri="{9D8B030D-6E8A-4147-A177-3AD203B41FA5}">
                      <a16:colId xmlns:a16="http://schemas.microsoft.com/office/drawing/2014/main" val="1779493819"/>
                    </a:ext>
                  </a:extLst>
                </a:gridCol>
                <a:gridCol w="880479">
                  <a:extLst>
                    <a:ext uri="{9D8B030D-6E8A-4147-A177-3AD203B41FA5}">
                      <a16:colId xmlns:a16="http://schemas.microsoft.com/office/drawing/2014/main" val="2423442566"/>
                    </a:ext>
                  </a:extLst>
                </a:gridCol>
                <a:gridCol w="1103386">
                  <a:extLst>
                    <a:ext uri="{9D8B030D-6E8A-4147-A177-3AD203B41FA5}">
                      <a16:colId xmlns:a16="http://schemas.microsoft.com/office/drawing/2014/main" val="4030626525"/>
                    </a:ext>
                  </a:extLst>
                </a:gridCol>
                <a:gridCol w="769027">
                  <a:extLst>
                    <a:ext uri="{9D8B030D-6E8A-4147-A177-3AD203B41FA5}">
                      <a16:colId xmlns:a16="http://schemas.microsoft.com/office/drawing/2014/main" val="2992218063"/>
                    </a:ext>
                  </a:extLst>
                </a:gridCol>
                <a:gridCol w="880479">
                  <a:extLst>
                    <a:ext uri="{9D8B030D-6E8A-4147-A177-3AD203B41FA5}">
                      <a16:colId xmlns:a16="http://schemas.microsoft.com/office/drawing/2014/main" val="1655145002"/>
                    </a:ext>
                  </a:extLst>
                </a:gridCol>
                <a:gridCol w="813608">
                  <a:extLst>
                    <a:ext uri="{9D8B030D-6E8A-4147-A177-3AD203B41FA5}">
                      <a16:colId xmlns:a16="http://schemas.microsoft.com/office/drawing/2014/main" val="405721327"/>
                    </a:ext>
                  </a:extLst>
                </a:gridCol>
                <a:gridCol w="760668">
                  <a:extLst>
                    <a:ext uri="{9D8B030D-6E8A-4147-A177-3AD203B41FA5}">
                      <a16:colId xmlns:a16="http://schemas.microsoft.com/office/drawing/2014/main" val="2992424430"/>
                    </a:ext>
                  </a:extLst>
                </a:gridCol>
                <a:gridCol w="769027">
                  <a:extLst>
                    <a:ext uri="{9D8B030D-6E8A-4147-A177-3AD203B41FA5}">
                      <a16:colId xmlns:a16="http://schemas.microsoft.com/office/drawing/2014/main" val="3210146856"/>
                    </a:ext>
                  </a:extLst>
                </a:gridCol>
                <a:gridCol w="936206">
                  <a:extLst>
                    <a:ext uri="{9D8B030D-6E8A-4147-A177-3AD203B41FA5}">
                      <a16:colId xmlns:a16="http://schemas.microsoft.com/office/drawing/2014/main" val="1201454515"/>
                    </a:ext>
                  </a:extLst>
                </a:gridCol>
                <a:gridCol w="1128463">
                  <a:extLst>
                    <a:ext uri="{9D8B030D-6E8A-4147-A177-3AD203B41FA5}">
                      <a16:colId xmlns:a16="http://schemas.microsoft.com/office/drawing/2014/main" val="1695596166"/>
                    </a:ext>
                  </a:extLst>
                </a:gridCol>
                <a:gridCol w="635282">
                  <a:extLst>
                    <a:ext uri="{9D8B030D-6E8A-4147-A177-3AD203B41FA5}">
                      <a16:colId xmlns:a16="http://schemas.microsoft.com/office/drawing/2014/main" val="115158291"/>
                    </a:ext>
                  </a:extLst>
                </a:gridCol>
              </a:tblGrid>
              <a:tr h="758283">
                <a:tc>
                  <a:txBody>
                    <a:bodyPr/>
                    <a:lstStyle/>
                    <a:p>
                      <a:pPr algn="l" fontAlgn="b"/>
                      <a:r>
                        <a:rPr lang="en-US" sz="1100" b="0" i="0" u="none" strike="noStrike">
                          <a:solidFill>
                            <a:srgbClr val="000000"/>
                          </a:solidFill>
                          <a:effectLst/>
                          <a:latin typeface="Calibri" panose="020F0502020204030204" pitchFamily="34" charset="0"/>
                        </a:rPr>
                        <a:t>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Biosafety</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n-US" sz="1100" b="1" i="0" u="none" strike="noStrike">
                          <a:solidFill>
                            <a:srgbClr val="000000"/>
                          </a:solidFill>
                          <a:effectLst/>
                          <a:latin typeface="Calibri" panose="020F0502020204030204" pitchFamily="34" charset="0"/>
                        </a:rPr>
                        <a:t>Measurement &amp; Microscopy</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100" b="1" i="0" u="none" strike="noStrike">
                          <a:solidFill>
                            <a:srgbClr val="000000"/>
                          </a:solidFill>
                          <a:effectLst/>
                          <a:latin typeface="Calibri" panose="020F0502020204030204" pitchFamily="34" charset="0"/>
                        </a:rPr>
                        <a:t>Wet, Chemical &amp; Hazardous Materials, &amp; General Purpose</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l" fontAlgn="b"/>
                      <a:r>
                        <a:rPr lang="en-US" sz="1100" b="1" i="0" u="none" strike="noStrike">
                          <a:solidFill>
                            <a:srgbClr val="000000"/>
                          </a:solidFill>
                          <a:effectLst/>
                          <a:latin typeface="Calibri" panose="020F0502020204030204" pitchFamily="34" charset="0"/>
                        </a:rPr>
                        <a:t>Fabrication &amp; Materials Testing</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100" b="1" i="0" u="none" strike="noStrike">
                          <a:solidFill>
                            <a:srgbClr val="000000"/>
                          </a:solidFill>
                          <a:effectLst/>
                          <a:latin typeface="Calibri" panose="020F0502020204030204" pitchFamily="34" charset="0"/>
                        </a:rPr>
                        <a:t>Electronic &amp; General Purpose</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100" b="1" i="0" u="none" strike="noStrike" dirty="0">
                          <a:solidFill>
                            <a:srgbClr val="000000"/>
                          </a:solidFill>
                          <a:effectLst/>
                          <a:latin typeface="Calibri" panose="020F0502020204030204" pitchFamily="34" charset="0"/>
                        </a:rPr>
                        <a:t>Workplace</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l" fontAlgn="b"/>
                      <a:r>
                        <a:rPr lang="en-US" sz="1100" b="1" i="0" u="none" strike="noStrike">
                          <a:solidFill>
                            <a:srgbClr val="000000"/>
                          </a:solidFill>
                          <a:effectLst/>
                          <a:latin typeface="Calibri" panose="020F0502020204030204" pitchFamily="34" charset="0"/>
                        </a:rPr>
                        <a:t>Storage</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r>
                        <a:rPr lang="en-US" sz="1100" b="1" i="0" u="none" strike="noStrike">
                          <a:solidFill>
                            <a:srgbClr val="000000"/>
                          </a:solidFill>
                          <a:effectLst/>
                          <a:latin typeface="Calibri" panose="020F0502020204030204" pitchFamily="34" charset="0"/>
                        </a:rPr>
                        <a:t>Office</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1100" b="1" i="0" u="none" strike="noStrike">
                          <a:solidFill>
                            <a:srgbClr val="000000"/>
                          </a:solidFill>
                          <a:effectLst/>
                          <a:latin typeface="Calibri" panose="020F0502020204030204" pitchFamily="34" charset="0"/>
                        </a:rPr>
                        <a:t>Teaching Lab</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US" sz="1100" b="1" i="0" u="none" strike="noStrike">
                          <a:solidFill>
                            <a:srgbClr val="000000"/>
                          </a:solidFill>
                          <a:effectLst/>
                          <a:latin typeface="Calibri" panose="020F0502020204030204" pitchFamily="34" charset="0"/>
                        </a:rPr>
                        <a:t>Teaching Lecture</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100" b="1" i="0" u="none" strike="noStrike" dirty="0">
                          <a:solidFill>
                            <a:srgbClr val="000000"/>
                          </a:solidFill>
                          <a:effectLst/>
                          <a:latin typeface="Calibri" panose="020F0502020204030204" pitchFamily="34" charset="0"/>
                        </a:rPr>
                        <a:t>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2049092"/>
                  </a:ext>
                </a:extLst>
              </a:tr>
              <a:tr h="178419">
                <a:tc>
                  <a:txBody>
                    <a:bodyPr/>
                    <a:lstStyle/>
                    <a:p>
                      <a:pPr algn="l" fontAlgn="b"/>
                      <a:r>
                        <a:rPr lang="en-US" sz="1100" b="0" i="0" u="none" strike="noStrike">
                          <a:solidFill>
                            <a:srgbClr val="000000"/>
                          </a:solidFill>
                          <a:effectLst/>
                          <a:latin typeface="Calibri" panose="020F0502020204030204" pitchFamily="34" charset="0"/>
                        </a:rPr>
                        <a:t>Nebraska Hall</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194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328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9,913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3,546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27,273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425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6,214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     47,893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0722488"/>
                  </a:ext>
                </a:extLst>
              </a:tr>
              <a:tr h="178419">
                <a:tc>
                  <a:txBody>
                    <a:bodyPr/>
                    <a:lstStyle/>
                    <a:p>
                      <a:pPr algn="l" fontAlgn="b"/>
                      <a:r>
                        <a:rPr lang="en-US" sz="1100" b="0" i="0" u="none" strike="noStrike">
                          <a:solidFill>
                            <a:srgbClr val="000000"/>
                          </a:solidFill>
                          <a:effectLst/>
                          <a:latin typeface="Calibri" panose="020F0502020204030204" pitchFamily="34" charset="0"/>
                        </a:rPr>
                        <a:t>SLINK</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1,361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11,574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3,639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     16,574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0432250"/>
                  </a:ext>
                </a:extLst>
              </a:tr>
              <a:tr h="178419">
                <a:tc>
                  <a:txBody>
                    <a:bodyPr/>
                    <a:lstStyle/>
                    <a:p>
                      <a:pPr algn="l" fontAlgn="b"/>
                      <a:r>
                        <a:rPr lang="en-US" sz="1100" b="0" i="0" u="none" strike="noStrike">
                          <a:solidFill>
                            <a:srgbClr val="000000"/>
                          </a:solidFill>
                          <a:effectLst/>
                          <a:latin typeface="Calibri" panose="020F0502020204030204" pitchFamily="34" charset="0"/>
                        </a:rPr>
                        <a:t>SEC</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5,500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2,839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8,601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10,302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27,240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14,225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4,302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12,445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7,099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5,213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     97,766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2459563"/>
                  </a:ext>
                </a:extLst>
              </a:tr>
              <a:tr h="178419">
                <a:tc>
                  <a:txBody>
                    <a:bodyPr/>
                    <a:lstStyle/>
                    <a:p>
                      <a:pPr algn="l" fontAlgn="b"/>
                      <a:r>
                        <a:rPr lang="en-US" sz="1100" b="0" i="0" u="none" strike="noStrike">
                          <a:solidFill>
                            <a:srgbClr val="000000"/>
                          </a:solidFill>
                          <a:effectLst/>
                          <a:latin typeface="Calibri" panose="020F0502020204030204" pitchFamily="34" charset="0"/>
                        </a:rPr>
                        <a:t>Othmer</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7,275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1,455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4,365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1,455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376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2,250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3,655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     20,831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7899045"/>
                  </a:ext>
                </a:extLst>
              </a:tr>
              <a:tr h="178419">
                <a:tc>
                  <a:txBody>
                    <a:bodyPr/>
                    <a:lstStyle/>
                    <a:p>
                      <a:pPr algn="l" fontAlgn="b"/>
                      <a:r>
                        <a:rPr lang="en-US" sz="1100" b="0" i="0" u="none" strike="noStrike">
                          <a:solidFill>
                            <a:srgbClr val="000000"/>
                          </a:solidFill>
                          <a:effectLst/>
                          <a:latin typeface="Calibri" panose="020F0502020204030204" pitchFamily="34" charset="0"/>
                        </a:rPr>
                        <a:t>Avery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1,400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3,000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4,000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2,500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     10,900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0240580"/>
                  </a:ext>
                </a:extLst>
              </a:tr>
              <a:tr h="178419">
                <a:tc>
                  <a:txBody>
                    <a:bodyPr/>
                    <a:lstStyle/>
                    <a:p>
                      <a:pPr algn="l" fontAlgn="b"/>
                      <a:r>
                        <a:rPr lang="en-US" sz="1100" b="0" i="0" u="none" strike="noStrike">
                          <a:solidFill>
                            <a:srgbClr val="000000"/>
                          </a:solidFill>
                          <a:effectLst/>
                          <a:latin typeface="Calibri" panose="020F0502020204030204" pitchFamily="34" charset="0"/>
                        </a:rPr>
                        <a:t>Schorr</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545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2,300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2,500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4,000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       9,345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3841070"/>
                  </a:ext>
                </a:extLst>
              </a:tr>
              <a:tr h="178419">
                <a:tc>
                  <a:txBody>
                    <a:bodyPr/>
                    <a:lstStyle/>
                    <a:p>
                      <a:pPr algn="l" fontAlgn="b"/>
                      <a:r>
                        <a:rPr lang="en-US" sz="1100" b="0" i="0" u="none" strike="noStrike">
                          <a:solidFill>
                            <a:srgbClr val="000000"/>
                          </a:solidFill>
                          <a:effectLst/>
                          <a:latin typeface="Calibri" panose="020F0502020204030204" pitchFamily="34" charset="0"/>
                        </a:rPr>
                        <a:t>PKI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1,972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651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15,693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18,396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15,346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2,093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14,730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     68,881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4394019"/>
                  </a:ext>
                </a:extLst>
              </a:tr>
              <a:tr h="178419">
                <a:tc>
                  <a:txBody>
                    <a:bodyPr/>
                    <a:lstStyle/>
                    <a:p>
                      <a:pPr algn="l" fontAlgn="b"/>
                      <a:r>
                        <a:rPr lang="en-US" sz="1100" b="0" i="0" u="none" strike="noStrike">
                          <a:solidFill>
                            <a:srgbClr val="000000"/>
                          </a:solidFill>
                          <a:effectLst/>
                          <a:latin typeface="Calibri" panose="020F0502020204030204" pitchFamily="34" charset="0"/>
                        </a:rPr>
                        <a:t>STC</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3,490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3,425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3,670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     10,585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8839224"/>
                  </a:ext>
                </a:extLst>
              </a:tr>
              <a:tr h="178419">
                <a:tc>
                  <a:txBody>
                    <a:bodyPr/>
                    <a:lstStyle/>
                    <a:p>
                      <a:pPr algn="l" fontAlgn="b"/>
                      <a:r>
                        <a:rPr lang="en-US" sz="1100" b="0" i="0" u="none" strike="noStrike">
                          <a:solidFill>
                            <a:srgbClr val="000000"/>
                          </a:solidFill>
                          <a:effectLst/>
                          <a:latin typeface="Calibri" panose="020F0502020204030204" pitchFamily="34" charset="0"/>
                        </a:rPr>
                        <a:t>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7686132"/>
                  </a:ext>
                </a:extLst>
              </a:tr>
              <a:tr h="178419">
                <a:tc>
                  <a:txBody>
                    <a:bodyPr/>
                    <a:lstStyle/>
                    <a:p>
                      <a:pPr algn="l" fontAlgn="b"/>
                      <a:r>
                        <a:rPr lang="en-US" sz="1100" b="0" i="0" u="none" strike="noStrike">
                          <a:solidFill>
                            <a:srgbClr val="000000"/>
                          </a:solidFill>
                          <a:effectLst/>
                          <a:latin typeface="Calibri" panose="020F0502020204030204" pitchFamily="34" charset="0"/>
                        </a:rPr>
                        <a:t>Total</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14,747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4,945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12,966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26,734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54,609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28,499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8,224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78,813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19,772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33,466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   282,775 </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2862775"/>
                  </a:ext>
                </a:extLst>
              </a:tr>
            </a:tbl>
          </a:graphicData>
        </a:graphic>
      </p:graphicFrame>
      <p:sp>
        <p:nvSpPr>
          <p:cNvPr id="10" name="Title 1">
            <a:extLst>
              <a:ext uri="{FF2B5EF4-FFF2-40B4-BE49-F238E27FC236}">
                <a16:creationId xmlns:a16="http://schemas.microsoft.com/office/drawing/2014/main" id="{BC3DE83E-9089-724B-A0D4-91B410FBB7E5}"/>
              </a:ext>
            </a:extLst>
          </p:cNvPr>
          <p:cNvSpPr>
            <a:spLocks noGrp="1"/>
          </p:cNvSpPr>
          <p:nvPr>
            <p:ph type="title"/>
          </p:nvPr>
        </p:nvSpPr>
        <p:spPr>
          <a:xfrm>
            <a:off x="838200" y="365125"/>
            <a:ext cx="10515600" cy="1325563"/>
          </a:xfrm>
        </p:spPr>
        <p:txBody>
          <a:bodyPr/>
          <a:lstStyle/>
          <a:p>
            <a:r>
              <a:rPr lang="en-US" dirty="0"/>
              <a:t>Amount of space in each </a:t>
            </a:r>
            <a:r>
              <a:rPr lang="en-US" b="1" i="1" u="sng" dirty="0"/>
              <a:t>Laboratory Category</a:t>
            </a:r>
            <a:r>
              <a:rPr lang="en-US" dirty="0"/>
              <a:t>, based on constructed facilities</a:t>
            </a:r>
          </a:p>
        </p:txBody>
      </p:sp>
    </p:spTree>
    <p:extLst>
      <p:ext uri="{BB962C8B-B14F-4D97-AF65-F5344CB8AC3E}">
        <p14:creationId xmlns:p14="http://schemas.microsoft.com/office/powerpoint/2010/main" val="3892149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C712F4-5A38-4746-BE91-845B5BCDE65C}"/>
              </a:ext>
            </a:extLst>
          </p:cNvPr>
          <p:cNvSpPr>
            <a:spLocks noGrp="1"/>
          </p:cNvSpPr>
          <p:nvPr>
            <p:ph type="title"/>
          </p:nvPr>
        </p:nvSpPr>
        <p:spPr/>
        <p:txBody>
          <a:bodyPr/>
          <a:lstStyle/>
          <a:p>
            <a:r>
              <a:rPr lang="en-US" dirty="0"/>
              <a:t>Discuss potential Research themes</a:t>
            </a:r>
          </a:p>
        </p:txBody>
      </p:sp>
      <p:sp>
        <p:nvSpPr>
          <p:cNvPr id="6" name="Content Placeholder 5">
            <a:extLst>
              <a:ext uri="{FF2B5EF4-FFF2-40B4-BE49-F238E27FC236}">
                <a16:creationId xmlns:a16="http://schemas.microsoft.com/office/drawing/2014/main" id="{177A0ECF-1DF4-B24E-AB02-B29DFFA31410}"/>
              </a:ext>
            </a:extLst>
          </p:cNvPr>
          <p:cNvSpPr>
            <a:spLocks noGrp="1"/>
          </p:cNvSpPr>
          <p:nvPr>
            <p:ph idx="1"/>
          </p:nvPr>
        </p:nvSpPr>
        <p:spPr/>
        <p:txBody>
          <a:bodyPr/>
          <a:lstStyle/>
          <a:p>
            <a:r>
              <a:rPr lang="en-US" dirty="0"/>
              <a:t>Goal is to bring in close proximity researchers who are doing similar work.  </a:t>
            </a:r>
          </a:p>
          <a:p>
            <a:pPr lvl="1"/>
            <a:r>
              <a:rPr lang="en-US" dirty="0"/>
              <a:t>Enhance interaction of teams (student to student)</a:t>
            </a:r>
          </a:p>
          <a:p>
            <a:pPr lvl="1"/>
            <a:r>
              <a:rPr lang="en-US" dirty="0"/>
              <a:t>Co-locate similar facility needs (</a:t>
            </a:r>
            <a:r>
              <a:rPr lang="en-US" dirty="0" err="1"/>
              <a:t>ie</a:t>
            </a:r>
            <a:r>
              <a:rPr lang="en-US" dirty="0"/>
              <a:t>, wet labs, biosafety).</a:t>
            </a:r>
          </a:p>
          <a:p>
            <a:pPr lvl="1"/>
            <a:r>
              <a:rPr lang="en-US" dirty="0"/>
              <a:t>Potential for some communal lab facilities (access to autoclave, refrigerator suite, microscopy).</a:t>
            </a:r>
          </a:p>
          <a:p>
            <a:r>
              <a:rPr lang="en-US" dirty="0"/>
              <a:t>What are those themes?  </a:t>
            </a:r>
          </a:p>
          <a:p>
            <a:pPr lvl="1"/>
            <a:r>
              <a:rPr lang="en-US" dirty="0"/>
              <a:t>Goal for the discussion: </a:t>
            </a:r>
          </a:p>
          <a:p>
            <a:pPr lvl="2"/>
            <a:r>
              <a:rPr lang="en-US" dirty="0"/>
              <a:t>Highlight Research Excellence – where we have (or can build) international renown</a:t>
            </a:r>
          </a:p>
          <a:p>
            <a:pPr lvl="2"/>
            <a:r>
              <a:rPr lang="en-US" dirty="0"/>
              <a:t>Have breadth (more than 2 research groups)</a:t>
            </a:r>
          </a:p>
          <a:p>
            <a:pPr lvl="2"/>
            <a:r>
              <a:rPr lang="en-US" dirty="0"/>
              <a:t>Collectively themes are comprehensive of COE Research (but not too many themes)</a:t>
            </a:r>
          </a:p>
          <a:p>
            <a:endParaRPr lang="en-US" dirty="0"/>
          </a:p>
        </p:txBody>
      </p:sp>
    </p:spTree>
    <p:extLst>
      <p:ext uri="{BB962C8B-B14F-4D97-AF65-F5344CB8AC3E}">
        <p14:creationId xmlns:p14="http://schemas.microsoft.com/office/powerpoint/2010/main" val="3970560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78A72D-6169-6042-A157-E5A43CF57395}"/>
              </a:ext>
            </a:extLst>
          </p:cNvPr>
          <p:cNvSpPr>
            <a:spLocks noGrp="1"/>
          </p:cNvSpPr>
          <p:nvPr>
            <p:ph type="title"/>
          </p:nvPr>
        </p:nvSpPr>
        <p:spPr/>
        <p:txBody>
          <a:bodyPr/>
          <a:lstStyle/>
          <a:p>
            <a:r>
              <a:rPr lang="en-US" dirty="0"/>
              <a:t>Approach A: </a:t>
            </a:r>
            <a:br>
              <a:rPr lang="en-US" dirty="0"/>
            </a:br>
            <a:r>
              <a:rPr lang="en-US" dirty="0"/>
              <a:t>COE Sponsored Research by Area</a:t>
            </a:r>
          </a:p>
        </p:txBody>
      </p:sp>
      <p:graphicFrame>
        <p:nvGraphicFramePr>
          <p:cNvPr id="2" name="Table 1">
            <a:extLst>
              <a:ext uri="{FF2B5EF4-FFF2-40B4-BE49-F238E27FC236}">
                <a16:creationId xmlns:a16="http://schemas.microsoft.com/office/drawing/2014/main" id="{92524B58-9525-5E43-ACB4-5F582736A60F}"/>
              </a:ext>
            </a:extLst>
          </p:cNvPr>
          <p:cNvGraphicFramePr>
            <a:graphicFrameLocks noGrp="1"/>
          </p:cNvGraphicFramePr>
          <p:nvPr>
            <p:extLst>
              <p:ext uri="{D42A27DB-BD31-4B8C-83A1-F6EECF244321}">
                <p14:modId xmlns:p14="http://schemas.microsoft.com/office/powerpoint/2010/main" val="2930158511"/>
              </p:ext>
            </p:extLst>
          </p:nvPr>
        </p:nvGraphicFramePr>
        <p:xfrm>
          <a:off x="2110795" y="2158046"/>
          <a:ext cx="7613649" cy="3002352"/>
        </p:xfrm>
        <a:graphic>
          <a:graphicData uri="http://schemas.openxmlformats.org/drawingml/2006/table">
            <a:tbl>
              <a:tblPr>
                <a:tableStyleId>{5C22544A-7EE6-4342-B048-85BDC9FD1C3A}</a:tableStyleId>
              </a:tblPr>
              <a:tblGrid>
                <a:gridCol w="5624332">
                  <a:extLst>
                    <a:ext uri="{9D8B030D-6E8A-4147-A177-3AD203B41FA5}">
                      <a16:colId xmlns:a16="http://schemas.microsoft.com/office/drawing/2014/main" val="1979407326"/>
                    </a:ext>
                  </a:extLst>
                </a:gridCol>
                <a:gridCol w="1229719">
                  <a:extLst>
                    <a:ext uri="{9D8B030D-6E8A-4147-A177-3AD203B41FA5}">
                      <a16:colId xmlns:a16="http://schemas.microsoft.com/office/drawing/2014/main" val="4272533632"/>
                    </a:ext>
                  </a:extLst>
                </a:gridCol>
                <a:gridCol w="759598">
                  <a:extLst>
                    <a:ext uri="{9D8B030D-6E8A-4147-A177-3AD203B41FA5}">
                      <a16:colId xmlns:a16="http://schemas.microsoft.com/office/drawing/2014/main" val="4192606601"/>
                    </a:ext>
                  </a:extLst>
                </a:gridCol>
              </a:tblGrid>
              <a:tr h="375294">
                <a:tc>
                  <a:txBody>
                    <a:bodyPr/>
                    <a:lstStyle/>
                    <a:p>
                      <a:pPr algn="l" fontAlgn="b"/>
                      <a:r>
                        <a:rPr lang="en-US" sz="1200" b="1" u="none" strike="noStrike" dirty="0">
                          <a:effectLst/>
                        </a:rPr>
                        <a:t>New awards garnered each year</a:t>
                      </a:r>
                      <a:endParaRPr lang="en-US"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n-US" sz="1200" b="1" u="none" strike="noStrike" dirty="0">
                          <a:effectLst/>
                        </a:rPr>
                        <a:t>AY18</a:t>
                      </a:r>
                      <a:endParaRPr lang="en-US"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b="1" u="none" strike="noStrike" dirty="0">
                          <a:effectLst/>
                        </a:rPr>
                        <a:t>AY17</a:t>
                      </a:r>
                      <a:endParaRPr lang="en-US" sz="12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20353"/>
                  </a:ext>
                </a:extLst>
              </a:tr>
              <a:tr h="375294">
                <a:tc>
                  <a:txBody>
                    <a:bodyPr/>
                    <a:lstStyle/>
                    <a:p>
                      <a:pPr algn="l" fontAlgn="b"/>
                      <a:r>
                        <a:rPr lang="en-US" sz="1200" u="none" strike="noStrike" dirty="0">
                          <a:solidFill>
                            <a:schemeClr val="bg1"/>
                          </a:solidFill>
                          <a:effectLst/>
                        </a:rPr>
                        <a:t>Biomedical Engineering</a:t>
                      </a:r>
                      <a:endParaRPr lang="en-US" sz="1200" b="0" i="0" u="none" strike="noStrike" dirty="0">
                        <a:solidFill>
                          <a:schemeClr val="bg1"/>
                        </a:solidFill>
                        <a:effectLst/>
                        <a:latin typeface="Calibri" panose="020F0502020204030204" pitchFamily="34" charset="0"/>
                      </a:endParaRPr>
                    </a:p>
                  </a:txBody>
                  <a:tcPr marL="9525" marR="9525" marT="9525" marB="0" anchor="b">
                    <a:solidFill>
                      <a:schemeClr val="accent1">
                        <a:lumMod val="75000"/>
                      </a:schemeClr>
                    </a:solidFill>
                  </a:tcPr>
                </a:tc>
                <a:tc>
                  <a:txBody>
                    <a:bodyPr/>
                    <a:lstStyle/>
                    <a:p>
                      <a:pPr algn="ctr" fontAlgn="ctr"/>
                      <a:r>
                        <a:rPr lang="en-US" sz="1200" u="none" strike="noStrike">
                          <a:effectLst/>
                        </a:rPr>
                        <a:t>11%</a:t>
                      </a:r>
                      <a:endParaRPr lang="en-US"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a:effectLst/>
                        </a:rPr>
                        <a:t>7%</a:t>
                      </a:r>
                      <a:endParaRPr lang="en-US"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79060739"/>
                  </a:ext>
                </a:extLst>
              </a:tr>
              <a:tr h="375294">
                <a:tc>
                  <a:txBody>
                    <a:bodyPr/>
                    <a:lstStyle/>
                    <a:p>
                      <a:pPr algn="l" fontAlgn="b"/>
                      <a:r>
                        <a:rPr lang="en-US" sz="1200" u="none" strike="noStrike" dirty="0">
                          <a:effectLst/>
                        </a:rPr>
                        <a:t>Energy Materials and Energy Systems</a:t>
                      </a:r>
                      <a:endParaRPr lang="en-US" sz="1200" b="0" i="0" u="none" strike="noStrike" dirty="0">
                        <a:solidFill>
                          <a:srgbClr val="000000"/>
                        </a:solidFill>
                        <a:effectLst/>
                        <a:latin typeface="Calibri" panose="020F0502020204030204" pitchFamily="34" charset="0"/>
                      </a:endParaRPr>
                    </a:p>
                  </a:txBody>
                  <a:tcPr marL="9525" marR="9525" marT="9525" marB="0" anchor="b">
                    <a:solidFill>
                      <a:schemeClr val="accent4">
                        <a:lumMod val="40000"/>
                        <a:lumOff val="60000"/>
                      </a:schemeClr>
                    </a:solidFill>
                  </a:tcPr>
                </a:tc>
                <a:tc>
                  <a:txBody>
                    <a:bodyPr/>
                    <a:lstStyle/>
                    <a:p>
                      <a:pPr algn="ctr" fontAlgn="ctr"/>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a:effectLst/>
                        </a:rPr>
                        <a:t>11%</a:t>
                      </a:r>
                      <a:endParaRPr lang="en-US"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0532525"/>
                  </a:ext>
                </a:extLst>
              </a:tr>
              <a:tr h="375294">
                <a:tc>
                  <a:txBody>
                    <a:bodyPr/>
                    <a:lstStyle/>
                    <a:p>
                      <a:pPr algn="l" fontAlgn="b"/>
                      <a:r>
                        <a:rPr lang="en-US" sz="1200" u="none" strike="noStrike" dirty="0">
                          <a:effectLst/>
                        </a:rPr>
                        <a:t>Engineering in Agriculture, Natural Resources, and Life Sciences</a:t>
                      </a:r>
                      <a:endParaRPr lang="en-US" sz="1200" b="0" i="0" u="none" strike="noStrike" dirty="0">
                        <a:solidFill>
                          <a:srgbClr val="000000"/>
                        </a:solidFill>
                        <a:effectLst/>
                        <a:latin typeface="Calibri" panose="020F0502020204030204" pitchFamily="34" charset="0"/>
                      </a:endParaRPr>
                    </a:p>
                  </a:txBody>
                  <a:tcPr marL="9525" marR="9525" marT="9525" marB="0" anchor="b">
                    <a:solidFill>
                      <a:schemeClr val="accent6"/>
                    </a:solidFill>
                  </a:tcPr>
                </a:tc>
                <a:tc>
                  <a:txBody>
                    <a:bodyPr/>
                    <a:lstStyle/>
                    <a:p>
                      <a:pPr algn="ctr" fontAlgn="ctr"/>
                      <a:r>
                        <a:rPr lang="en-US" sz="1200" u="none" strike="noStrike">
                          <a:effectLst/>
                        </a:rPr>
                        <a:t>20%</a:t>
                      </a:r>
                      <a:endParaRPr lang="en-US"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a:effectLst/>
                        </a:rPr>
                        <a:t>22%</a:t>
                      </a:r>
                      <a:endParaRPr lang="en-US"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34025308"/>
                  </a:ext>
                </a:extLst>
              </a:tr>
              <a:tr h="375294">
                <a:tc>
                  <a:txBody>
                    <a:bodyPr/>
                    <a:lstStyle/>
                    <a:p>
                      <a:pPr algn="l" fontAlgn="b"/>
                      <a:r>
                        <a:rPr lang="en-US" sz="1200" u="none" strike="noStrike" dirty="0">
                          <a:effectLst/>
                        </a:rPr>
                        <a:t>Materials and Manufacturing</a:t>
                      </a:r>
                      <a:endParaRPr lang="en-US" sz="1200" b="0" i="0" u="none" strike="noStrike" dirty="0">
                        <a:solidFill>
                          <a:srgbClr val="000000"/>
                        </a:solidFill>
                        <a:effectLst/>
                        <a:latin typeface="Calibri" panose="020F0502020204030204" pitchFamily="34" charset="0"/>
                      </a:endParaRPr>
                    </a:p>
                  </a:txBody>
                  <a:tcPr marL="9525" marR="9525" marT="9525" marB="0" anchor="b">
                    <a:solidFill>
                      <a:schemeClr val="accent2">
                        <a:lumMod val="60000"/>
                        <a:lumOff val="40000"/>
                      </a:schemeClr>
                    </a:solidFill>
                  </a:tcPr>
                </a:tc>
                <a:tc>
                  <a:txBody>
                    <a:bodyPr/>
                    <a:lstStyle/>
                    <a:p>
                      <a:pPr algn="ctr" fontAlgn="ctr"/>
                      <a:r>
                        <a:rPr lang="en-US" sz="1200" u="none" strike="noStrike">
                          <a:effectLst/>
                        </a:rPr>
                        <a:t>24%</a:t>
                      </a:r>
                      <a:endParaRPr lang="en-US"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a:effectLst/>
                        </a:rPr>
                        <a:t>17%</a:t>
                      </a:r>
                      <a:endParaRPr lang="en-US"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74700851"/>
                  </a:ext>
                </a:extLst>
              </a:tr>
              <a:tr h="375294">
                <a:tc>
                  <a:txBody>
                    <a:bodyPr/>
                    <a:lstStyle/>
                    <a:p>
                      <a:pPr algn="l" fontAlgn="b"/>
                      <a:r>
                        <a:rPr lang="en-US" sz="1200" u="none" strike="noStrike" dirty="0">
                          <a:effectLst/>
                        </a:rPr>
                        <a:t>National Defense and Security</a:t>
                      </a:r>
                      <a:endParaRPr lang="en-US" sz="1200" b="0" i="0" u="none" strike="noStrike" dirty="0">
                        <a:solidFill>
                          <a:srgbClr val="000000"/>
                        </a:solidFill>
                        <a:effectLst/>
                        <a:latin typeface="Calibri" panose="020F0502020204030204" pitchFamily="34" charset="0"/>
                      </a:endParaRPr>
                    </a:p>
                  </a:txBody>
                  <a:tcPr marL="9525" marR="9525" marT="9525" marB="0" anchor="b">
                    <a:solidFill>
                      <a:schemeClr val="accent5">
                        <a:lumMod val="40000"/>
                        <a:lumOff val="60000"/>
                      </a:schemeClr>
                    </a:solidFill>
                  </a:tcPr>
                </a:tc>
                <a:tc>
                  <a:txBody>
                    <a:bodyPr/>
                    <a:lstStyle/>
                    <a:p>
                      <a:pPr algn="ctr" fontAlgn="ctr"/>
                      <a:r>
                        <a:rPr lang="en-US" sz="1200" u="none" strike="noStrike" dirty="0">
                          <a:effectLst/>
                        </a:rPr>
                        <a:t>18%</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a:effectLst/>
                        </a:rPr>
                        <a:t>19%</a:t>
                      </a:r>
                      <a:endParaRPr lang="en-US"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48387456"/>
                  </a:ext>
                </a:extLst>
              </a:tr>
              <a:tr h="375294">
                <a:tc>
                  <a:txBody>
                    <a:bodyPr/>
                    <a:lstStyle/>
                    <a:p>
                      <a:pPr algn="l" fontAlgn="b"/>
                      <a:r>
                        <a:rPr lang="en-US" sz="1200" u="none" strike="noStrike" dirty="0">
                          <a:solidFill>
                            <a:schemeClr val="bg1"/>
                          </a:solidFill>
                          <a:effectLst/>
                        </a:rPr>
                        <a:t>Transportation and the Built Environment</a:t>
                      </a:r>
                      <a:endParaRPr lang="en-US" sz="1200" b="0" i="0" u="none" strike="noStrike" dirty="0">
                        <a:solidFill>
                          <a:schemeClr val="bg1"/>
                        </a:solidFill>
                        <a:effectLst/>
                        <a:latin typeface="Calibri" panose="020F0502020204030204" pitchFamily="34" charset="0"/>
                      </a:endParaRPr>
                    </a:p>
                  </a:txBody>
                  <a:tcPr marL="9525" marR="9525" marT="9525" marB="0" anchor="b">
                    <a:solidFill>
                      <a:srgbClr val="C00000"/>
                    </a:solidFill>
                  </a:tcPr>
                </a:tc>
                <a:tc>
                  <a:txBody>
                    <a:bodyPr/>
                    <a:lstStyle/>
                    <a:p>
                      <a:pPr algn="ctr" fontAlgn="ctr"/>
                      <a:r>
                        <a:rPr lang="en-US" sz="1200" u="none" strike="noStrike" dirty="0">
                          <a:effectLst/>
                        </a:rPr>
                        <a:t>22%</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a:effectLst/>
                        </a:rPr>
                        <a:t>23%</a:t>
                      </a:r>
                      <a:endParaRPr lang="en-US"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060207218"/>
                  </a:ext>
                </a:extLst>
              </a:tr>
              <a:tr h="375294">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n-US" sz="1200" u="none" strike="noStrike" dirty="0">
                          <a:effectLst/>
                        </a:rPr>
                        <a:t>100%</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dirty="0">
                          <a:effectLst/>
                        </a:rPr>
                        <a:t>100%</a:t>
                      </a:r>
                      <a:endParaRPr lang="en-US"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45397957"/>
                  </a:ext>
                </a:extLst>
              </a:tr>
            </a:tbl>
          </a:graphicData>
        </a:graphic>
      </p:graphicFrame>
    </p:spTree>
    <p:extLst>
      <p:ext uri="{BB962C8B-B14F-4D97-AF65-F5344CB8AC3E}">
        <p14:creationId xmlns:p14="http://schemas.microsoft.com/office/powerpoint/2010/main" val="3187556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F28AE-CB59-F74D-B3CD-38AE45398FFF}"/>
              </a:ext>
            </a:extLst>
          </p:cNvPr>
          <p:cNvSpPr>
            <a:spLocks noGrp="1"/>
          </p:cNvSpPr>
          <p:nvPr>
            <p:ph type="title"/>
          </p:nvPr>
        </p:nvSpPr>
        <p:spPr/>
        <p:txBody>
          <a:bodyPr/>
          <a:lstStyle/>
          <a:p>
            <a:r>
              <a:rPr lang="en-US" dirty="0"/>
              <a:t>Approach B:</a:t>
            </a:r>
            <a:br>
              <a:rPr lang="en-US" dirty="0"/>
            </a:br>
            <a:r>
              <a:rPr lang="en-US" dirty="0"/>
              <a:t>More detailed themes</a:t>
            </a:r>
          </a:p>
        </p:txBody>
      </p:sp>
      <p:sp>
        <p:nvSpPr>
          <p:cNvPr id="3" name="Content Placeholder 2">
            <a:extLst>
              <a:ext uri="{FF2B5EF4-FFF2-40B4-BE49-F238E27FC236}">
                <a16:creationId xmlns:a16="http://schemas.microsoft.com/office/drawing/2014/main" id="{8ADD932D-6E1A-044A-9BC1-287AB35C397C}"/>
              </a:ext>
            </a:extLst>
          </p:cNvPr>
          <p:cNvSpPr>
            <a:spLocks noGrp="1"/>
          </p:cNvSpPr>
          <p:nvPr>
            <p:ph idx="1"/>
          </p:nvPr>
        </p:nvSpPr>
        <p:spPr>
          <a:xfrm>
            <a:off x="838200" y="1960797"/>
            <a:ext cx="10515600" cy="4351338"/>
          </a:xfrm>
        </p:spPr>
        <p:txBody>
          <a:bodyPr>
            <a:normAutofit/>
          </a:bodyPr>
          <a:lstStyle/>
          <a:p>
            <a:pPr marL="514350" indent="-514350">
              <a:buFont typeface="+mj-lt"/>
              <a:buAutoNum type="alphaLcParenR"/>
            </a:pPr>
            <a:r>
              <a:rPr lang="en-US" dirty="0"/>
              <a:t>Robotics/Controls/Systems</a:t>
            </a:r>
          </a:p>
          <a:p>
            <a:pPr marL="514350" indent="-514350">
              <a:buFont typeface="+mj-lt"/>
              <a:buAutoNum type="alphaLcParenR"/>
            </a:pPr>
            <a:r>
              <a:rPr lang="en-US" dirty="0"/>
              <a:t>Biomedical/Environmental-(this includes the informatics)</a:t>
            </a:r>
          </a:p>
          <a:p>
            <a:pPr marL="514350" indent="-514350">
              <a:buFont typeface="+mj-lt"/>
              <a:buAutoNum type="alphaLcParenR"/>
            </a:pPr>
            <a:r>
              <a:rPr lang="en-US" dirty="0"/>
              <a:t>Materials and Manufacturing-(note that the NEAT labs will likely remain in the high bay, so mostly this area is materials)</a:t>
            </a:r>
          </a:p>
          <a:p>
            <a:pPr marL="514350" indent="-514350">
              <a:buFont typeface="+mj-lt"/>
              <a:buAutoNum type="alphaLcParenR"/>
            </a:pPr>
            <a:r>
              <a:rPr lang="en-US" dirty="0"/>
              <a:t>Mechanics and structures-(maybe a lot of this will still be in the high bay?)</a:t>
            </a:r>
          </a:p>
          <a:p>
            <a:pPr marL="514350" indent="-514350">
              <a:buFont typeface="+mj-lt"/>
              <a:buAutoNum type="alphaLcParenR"/>
            </a:pPr>
            <a:r>
              <a:rPr lang="en-US" dirty="0"/>
              <a:t>Photonics and Electronics</a:t>
            </a:r>
          </a:p>
          <a:p>
            <a:pPr marL="514350" indent="-514350">
              <a:buFont typeface="+mj-lt"/>
              <a:buAutoNum type="alphaLcParenR"/>
            </a:pPr>
            <a:r>
              <a:rPr lang="en-US" dirty="0"/>
              <a:t>Power and Energy</a:t>
            </a:r>
            <a:br>
              <a:rPr lang="en-US" dirty="0"/>
            </a:br>
            <a:endParaRPr lang="en-US" dirty="0"/>
          </a:p>
        </p:txBody>
      </p:sp>
    </p:spTree>
    <p:extLst>
      <p:ext uri="{BB962C8B-B14F-4D97-AF65-F5344CB8AC3E}">
        <p14:creationId xmlns:p14="http://schemas.microsoft.com/office/powerpoint/2010/main" val="4140915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E2CA2-C01A-8F49-8B37-86DFF9B7DA24}"/>
              </a:ext>
            </a:extLst>
          </p:cNvPr>
          <p:cNvSpPr>
            <a:spLocks noGrp="1"/>
          </p:cNvSpPr>
          <p:nvPr>
            <p:ph type="title"/>
          </p:nvPr>
        </p:nvSpPr>
        <p:spPr/>
        <p:txBody>
          <a:bodyPr/>
          <a:lstStyle/>
          <a:p>
            <a:r>
              <a:rPr lang="en-US" dirty="0"/>
              <a:t>Approach C: </a:t>
            </a:r>
            <a:br>
              <a:rPr lang="en-US" dirty="0"/>
            </a:br>
            <a:r>
              <a:rPr lang="en-US" dirty="0"/>
              <a:t>Suggestions from COE Faculty</a:t>
            </a:r>
          </a:p>
        </p:txBody>
      </p:sp>
    </p:spTree>
    <p:extLst>
      <p:ext uri="{BB962C8B-B14F-4D97-AF65-F5344CB8AC3E}">
        <p14:creationId xmlns:p14="http://schemas.microsoft.com/office/powerpoint/2010/main" val="816142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89BAC84F-C178-0D46-B6D8-8A0C58D165DF}"/>
              </a:ext>
            </a:extLst>
          </p:cNvPr>
          <p:cNvGraphicFramePr>
            <a:graphicFrameLocks noGrp="1"/>
          </p:cNvGraphicFramePr>
          <p:nvPr>
            <p:extLst>
              <p:ext uri="{D42A27DB-BD31-4B8C-83A1-F6EECF244321}">
                <p14:modId xmlns:p14="http://schemas.microsoft.com/office/powerpoint/2010/main" val="3115528075"/>
              </p:ext>
            </p:extLst>
          </p:nvPr>
        </p:nvGraphicFramePr>
        <p:xfrm>
          <a:off x="1397001" y="1878303"/>
          <a:ext cx="9398000" cy="2679700"/>
        </p:xfrm>
        <a:graphic>
          <a:graphicData uri="http://schemas.openxmlformats.org/drawingml/2006/table">
            <a:tbl>
              <a:tblPr>
                <a:tableStyleId>{5C22544A-7EE6-4342-B048-85BDC9FD1C3A}</a:tableStyleId>
              </a:tblPr>
              <a:tblGrid>
                <a:gridCol w="2497134">
                  <a:extLst>
                    <a:ext uri="{9D8B030D-6E8A-4147-A177-3AD203B41FA5}">
                      <a16:colId xmlns:a16="http://schemas.microsoft.com/office/drawing/2014/main" val="1785472048"/>
                    </a:ext>
                  </a:extLst>
                </a:gridCol>
                <a:gridCol w="953298">
                  <a:extLst>
                    <a:ext uri="{9D8B030D-6E8A-4147-A177-3AD203B41FA5}">
                      <a16:colId xmlns:a16="http://schemas.microsoft.com/office/drawing/2014/main" val="1380549866"/>
                    </a:ext>
                  </a:extLst>
                </a:gridCol>
                <a:gridCol w="953298">
                  <a:extLst>
                    <a:ext uri="{9D8B030D-6E8A-4147-A177-3AD203B41FA5}">
                      <a16:colId xmlns:a16="http://schemas.microsoft.com/office/drawing/2014/main" val="4170655244"/>
                    </a:ext>
                  </a:extLst>
                </a:gridCol>
                <a:gridCol w="944862">
                  <a:extLst>
                    <a:ext uri="{9D8B030D-6E8A-4147-A177-3AD203B41FA5}">
                      <a16:colId xmlns:a16="http://schemas.microsoft.com/office/drawing/2014/main" val="6968342"/>
                    </a:ext>
                  </a:extLst>
                </a:gridCol>
                <a:gridCol w="944862">
                  <a:extLst>
                    <a:ext uri="{9D8B030D-6E8A-4147-A177-3AD203B41FA5}">
                      <a16:colId xmlns:a16="http://schemas.microsoft.com/office/drawing/2014/main" val="3182587536"/>
                    </a:ext>
                  </a:extLst>
                </a:gridCol>
                <a:gridCol w="944862">
                  <a:extLst>
                    <a:ext uri="{9D8B030D-6E8A-4147-A177-3AD203B41FA5}">
                      <a16:colId xmlns:a16="http://schemas.microsoft.com/office/drawing/2014/main" val="3798584257"/>
                    </a:ext>
                  </a:extLst>
                </a:gridCol>
                <a:gridCol w="1079842">
                  <a:extLst>
                    <a:ext uri="{9D8B030D-6E8A-4147-A177-3AD203B41FA5}">
                      <a16:colId xmlns:a16="http://schemas.microsoft.com/office/drawing/2014/main" val="146005325"/>
                    </a:ext>
                  </a:extLst>
                </a:gridCol>
                <a:gridCol w="1079842">
                  <a:extLst>
                    <a:ext uri="{9D8B030D-6E8A-4147-A177-3AD203B41FA5}">
                      <a16:colId xmlns:a16="http://schemas.microsoft.com/office/drawing/2014/main" val="3520555849"/>
                    </a:ext>
                  </a:extLst>
                </a:gridCol>
              </a:tblGrid>
              <a:tr h="0">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l" fontAlgn="b"/>
                      <a:r>
                        <a:rPr lang="en-US" sz="1200" u="none" strike="noStrike" dirty="0">
                          <a:effectLst/>
                        </a:rPr>
                        <a:t>% Square footage </a:t>
                      </a:r>
                      <a:endParaRPr lang="en-US" sz="12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76431827"/>
                  </a:ext>
                </a:extLst>
              </a:tr>
              <a:tr h="203200">
                <a:tc>
                  <a:txBody>
                    <a:bodyPr/>
                    <a:lstStyle/>
                    <a:p>
                      <a:pPr algn="l" fontAlgn="b"/>
                      <a:r>
                        <a:rPr lang="en-US" sz="1200" b="1" u="none" strike="noStrike" dirty="0">
                          <a:effectLst/>
                        </a:rPr>
                        <a:t>Area of Research </a:t>
                      </a:r>
                      <a:endParaRPr lang="en-US"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b="1" u="none" strike="noStrike" dirty="0">
                          <a:effectLst/>
                        </a:rPr>
                        <a:t>Biosafety</a:t>
                      </a:r>
                      <a:endParaRPr lang="en-US" sz="1200" b="1" i="0" u="none" strike="noStrike" dirty="0">
                        <a:solidFill>
                          <a:srgbClr val="000000"/>
                        </a:solidFill>
                        <a:effectLst/>
                        <a:latin typeface="Calibri" panose="020F0502020204030204" pitchFamily="34" charset="0"/>
                      </a:endParaRPr>
                    </a:p>
                  </a:txBody>
                  <a:tcPr marL="9525" marR="9525" marT="9525" marB="0" anchor="b">
                    <a:solidFill>
                      <a:schemeClr val="accent4">
                        <a:lumMod val="75000"/>
                      </a:schemeClr>
                    </a:solidFill>
                  </a:tcPr>
                </a:tc>
                <a:tc>
                  <a:txBody>
                    <a:bodyPr/>
                    <a:lstStyle/>
                    <a:p>
                      <a:pPr algn="ctr" fontAlgn="b"/>
                      <a:r>
                        <a:rPr lang="en-US" sz="1200" b="1" u="none" strike="noStrike" dirty="0">
                          <a:effectLst/>
                        </a:rPr>
                        <a:t>Measurement &amp; Microscopy</a:t>
                      </a:r>
                      <a:endParaRPr lang="en-US" sz="1200" b="1" i="0" u="none" strike="noStrike" dirty="0">
                        <a:solidFill>
                          <a:srgbClr val="000000"/>
                        </a:solidFill>
                        <a:effectLst/>
                        <a:latin typeface="Calibri" panose="020F0502020204030204" pitchFamily="34" charset="0"/>
                      </a:endParaRPr>
                    </a:p>
                  </a:txBody>
                  <a:tcPr marL="9525" marR="9525" marT="9525" marB="0" anchor="b">
                    <a:solidFill>
                      <a:srgbClr val="FF0000"/>
                    </a:solidFill>
                  </a:tcPr>
                </a:tc>
                <a:tc>
                  <a:txBody>
                    <a:bodyPr/>
                    <a:lstStyle/>
                    <a:p>
                      <a:pPr algn="ctr" fontAlgn="b"/>
                      <a:r>
                        <a:rPr lang="en-US" sz="1200" b="1" u="none" strike="noStrike" dirty="0">
                          <a:effectLst/>
                        </a:rPr>
                        <a:t>Wet, Chemical &amp; Hazardous Materials, &amp; General Purpose</a:t>
                      </a:r>
                      <a:endParaRPr lang="en-US" sz="1200" b="1" i="0" u="none" strike="noStrike" dirty="0">
                        <a:solidFill>
                          <a:srgbClr val="000000"/>
                        </a:solidFill>
                        <a:effectLst/>
                        <a:latin typeface="Calibri" panose="020F0502020204030204" pitchFamily="34" charset="0"/>
                      </a:endParaRPr>
                    </a:p>
                  </a:txBody>
                  <a:tcPr marL="9525" marR="9525" marT="9525" marB="0" anchor="b">
                    <a:solidFill>
                      <a:schemeClr val="accent5"/>
                    </a:solidFill>
                  </a:tcPr>
                </a:tc>
                <a:tc>
                  <a:txBody>
                    <a:bodyPr/>
                    <a:lstStyle/>
                    <a:p>
                      <a:pPr algn="ctr" fontAlgn="b"/>
                      <a:r>
                        <a:rPr lang="en-US" sz="1200" b="1" u="none" strike="noStrike" dirty="0">
                          <a:effectLst/>
                        </a:rPr>
                        <a:t>Fabrication &amp; Materials Testing</a:t>
                      </a:r>
                      <a:endParaRPr lang="en-US" sz="1200" b="1" i="0" u="none" strike="noStrike" dirty="0">
                        <a:solidFill>
                          <a:srgbClr val="000000"/>
                        </a:solidFill>
                        <a:effectLst/>
                        <a:latin typeface="Calibri" panose="020F0502020204030204" pitchFamily="34" charset="0"/>
                      </a:endParaRPr>
                    </a:p>
                  </a:txBody>
                  <a:tcPr marL="9525" marR="9525" marT="9525" marB="0" anchor="b">
                    <a:solidFill>
                      <a:srgbClr val="FFC000"/>
                    </a:solidFill>
                  </a:tcPr>
                </a:tc>
                <a:tc>
                  <a:txBody>
                    <a:bodyPr/>
                    <a:lstStyle/>
                    <a:p>
                      <a:pPr algn="ctr" fontAlgn="b"/>
                      <a:r>
                        <a:rPr lang="en-US" sz="1200" b="1" u="none" strike="noStrike" dirty="0">
                          <a:effectLst/>
                        </a:rPr>
                        <a:t>Electronic &amp; General Purpose</a:t>
                      </a:r>
                      <a:endParaRPr lang="en-US" sz="1200" b="1"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ctr" fontAlgn="b"/>
                      <a:r>
                        <a:rPr lang="en-US" sz="1200" b="1" u="none" strike="noStrike" dirty="0">
                          <a:effectLst/>
                        </a:rPr>
                        <a:t>Workplace</a:t>
                      </a:r>
                      <a:endParaRPr lang="en-US" sz="1200" b="1" i="0" u="none" strike="noStrike" dirty="0">
                        <a:solidFill>
                          <a:srgbClr val="000000"/>
                        </a:solidFill>
                        <a:effectLst/>
                        <a:latin typeface="Calibri" panose="020F0502020204030204" pitchFamily="34" charset="0"/>
                      </a:endParaRPr>
                    </a:p>
                  </a:txBody>
                  <a:tcPr marL="9525" marR="9525" marT="9525" marB="0" anchor="b">
                    <a:solidFill>
                      <a:schemeClr val="bg2">
                        <a:lumMod val="75000"/>
                      </a:schemeClr>
                    </a:solidFill>
                  </a:tcPr>
                </a:tc>
                <a:tc>
                  <a:txBody>
                    <a:bodyPr/>
                    <a:lstStyle/>
                    <a:p>
                      <a:pPr algn="ctr" fontAlgn="b"/>
                      <a:r>
                        <a:rPr lang="en-US" sz="1200" b="1" i="0" u="none" strike="noStrike" dirty="0">
                          <a:solidFill>
                            <a:srgbClr val="000000"/>
                          </a:solidFill>
                          <a:effectLst/>
                          <a:latin typeface="Calibri" panose="020F0502020204030204" pitchFamily="34" charset="0"/>
                        </a:rPr>
                        <a:t>Total</a:t>
                      </a:r>
                    </a:p>
                  </a:txBody>
                  <a:tcPr marL="9525" marR="9525" marT="9525" marB="0" anchor="b"/>
                </a:tc>
                <a:extLst>
                  <a:ext uri="{0D108BD9-81ED-4DB2-BD59-A6C34878D82A}">
                    <a16:rowId xmlns:a16="http://schemas.microsoft.com/office/drawing/2014/main" val="2940567739"/>
                  </a:ext>
                </a:extLst>
              </a:tr>
              <a:tr h="203200">
                <a:tc>
                  <a:txBody>
                    <a:bodyPr/>
                    <a:lstStyle/>
                    <a:p>
                      <a:pPr algn="l" fontAlgn="b"/>
                      <a:r>
                        <a:rPr lang="en-US" sz="1200" u="none" strike="noStrike" dirty="0">
                          <a:solidFill>
                            <a:schemeClr val="bg1"/>
                          </a:solidFill>
                          <a:effectLst/>
                        </a:rPr>
                        <a:t>Biomedical Engineering</a:t>
                      </a:r>
                      <a:endParaRPr lang="en-US" sz="1200" b="0" i="0" u="none" strike="noStrike" dirty="0">
                        <a:solidFill>
                          <a:schemeClr val="bg1"/>
                        </a:solidFill>
                        <a:effectLst/>
                        <a:latin typeface="Calibri" panose="020F0502020204030204" pitchFamily="34" charset="0"/>
                      </a:endParaRPr>
                    </a:p>
                  </a:txBody>
                  <a:tcPr marL="9525" marR="9525" marT="9525" marB="0" anchor="b">
                    <a:solidFill>
                      <a:schemeClr val="accent1">
                        <a:lumMod val="75000"/>
                      </a:schemeClr>
                    </a:solidFill>
                  </a:tcPr>
                </a:tc>
                <a:tc>
                  <a:txBody>
                    <a:bodyPr/>
                    <a:lstStyle/>
                    <a:p>
                      <a:pPr algn="ctr" fontAlgn="b"/>
                      <a:r>
                        <a:rPr lang="en-US" sz="1200" u="none" strike="noStrike">
                          <a:effectLst/>
                        </a:rPr>
                        <a:t>55%</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10%</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35%</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b="0" i="0" u="none" strike="noStrike" dirty="0">
                          <a:solidFill>
                            <a:srgbClr val="000000"/>
                          </a:solidFill>
                          <a:effectLst/>
                          <a:latin typeface="Calibri" panose="020F0502020204030204" pitchFamily="34" charset="0"/>
                        </a:rPr>
                        <a:t>100%</a:t>
                      </a:r>
                    </a:p>
                  </a:txBody>
                  <a:tcPr marL="9525" marR="9525" marT="9525" marB="0" anchor="b"/>
                </a:tc>
                <a:extLst>
                  <a:ext uri="{0D108BD9-81ED-4DB2-BD59-A6C34878D82A}">
                    <a16:rowId xmlns:a16="http://schemas.microsoft.com/office/drawing/2014/main" val="1741621369"/>
                  </a:ext>
                </a:extLst>
              </a:tr>
              <a:tr h="203200">
                <a:tc>
                  <a:txBody>
                    <a:bodyPr/>
                    <a:lstStyle/>
                    <a:p>
                      <a:pPr algn="l" fontAlgn="b"/>
                      <a:r>
                        <a:rPr lang="en-US" sz="1200" u="none" strike="noStrike" dirty="0">
                          <a:effectLst/>
                        </a:rPr>
                        <a:t>Energy Materials and Energy Systems</a:t>
                      </a:r>
                      <a:endParaRPr lang="en-US" sz="1200" b="0" i="0" u="none" strike="noStrike" dirty="0">
                        <a:solidFill>
                          <a:srgbClr val="000000"/>
                        </a:solidFill>
                        <a:effectLst/>
                        <a:latin typeface="Calibri" panose="020F0502020204030204" pitchFamily="34" charset="0"/>
                      </a:endParaRPr>
                    </a:p>
                  </a:txBody>
                  <a:tcPr marL="9525" marR="9525" marT="9525" marB="0" anchor="b">
                    <a:solidFill>
                      <a:schemeClr val="accent4">
                        <a:lumMod val="40000"/>
                        <a:lumOff val="60000"/>
                      </a:schemeClr>
                    </a:solidFill>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10%</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10%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10%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70%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b="0" i="0" u="none" strike="noStrike" dirty="0">
                          <a:solidFill>
                            <a:srgbClr val="000000"/>
                          </a:solidFill>
                          <a:effectLst/>
                          <a:latin typeface="Calibri" panose="020F0502020204030204" pitchFamily="34" charset="0"/>
                        </a:rPr>
                        <a:t>100%</a:t>
                      </a:r>
                    </a:p>
                  </a:txBody>
                  <a:tcPr marL="9525" marR="9525" marT="9525" marB="0" anchor="b"/>
                </a:tc>
                <a:extLst>
                  <a:ext uri="{0D108BD9-81ED-4DB2-BD59-A6C34878D82A}">
                    <a16:rowId xmlns:a16="http://schemas.microsoft.com/office/drawing/2014/main" val="1624044786"/>
                  </a:ext>
                </a:extLst>
              </a:tr>
              <a:tr h="203200">
                <a:tc>
                  <a:txBody>
                    <a:bodyPr/>
                    <a:lstStyle/>
                    <a:p>
                      <a:pPr algn="l" fontAlgn="b"/>
                      <a:r>
                        <a:rPr lang="en-US" sz="1200" u="none" strike="noStrike" dirty="0">
                          <a:effectLst/>
                        </a:rPr>
                        <a:t>Engineering in Agriculture, Natural Resources, and Life Sciences</a:t>
                      </a:r>
                      <a:endParaRPr lang="en-US" sz="1200" b="0" i="0" u="none" strike="noStrike" dirty="0">
                        <a:solidFill>
                          <a:srgbClr val="000000"/>
                        </a:solidFill>
                        <a:effectLst/>
                        <a:latin typeface="Calibri" panose="020F0502020204030204" pitchFamily="34" charset="0"/>
                      </a:endParaRPr>
                    </a:p>
                  </a:txBody>
                  <a:tcPr marL="9525" marR="9525" marT="9525" marB="0" anchor="b">
                    <a:solidFill>
                      <a:schemeClr val="accent6"/>
                    </a:solidFill>
                  </a:tcPr>
                </a:tc>
                <a:tc>
                  <a:txBody>
                    <a:bodyPr/>
                    <a:lstStyle/>
                    <a:p>
                      <a:pPr algn="ctr" fontAlgn="b"/>
                      <a:r>
                        <a:rPr lang="en-US" sz="1200" u="none" strike="noStrike">
                          <a:effectLst/>
                        </a:rPr>
                        <a:t>30%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40%</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20%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10%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b="0" i="0" u="none" strike="noStrike" dirty="0">
                          <a:solidFill>
                            <a:srgbClr val="000000"/>
                          </a:solidFill>
                          <a:effectLst/>
                          <a:latin typeface="Calibri" panose="020F0502020204030204" pitchFamily="34" charset="0"/>
                        </a:rPr>
                        <a:t>100%</a:t>
                      </a:r>
                    </a:p>
                  </a:txBody>
                  <a:tcPr marL="9525" marR="9525" marT="9525" marB="0" anchor="b"/>
                </a:tc>
                <a:extLst>
                  <a:ext uri="{0D108BD9-81ED-4DB2-BD59-A6C34878D82A}">
                    <a16:rowId xmlns:a16="http://schemas.microsoft.com/office/drawing/2014/main" val="1516140448"/>
                  </a:ext>
                </a:extLst>
              </a:tr>
              <a:tr h="203200">
                <a:tc>
                  <a:txBody>
                    <a:bodyPr/>
                    <a:lstStyle/>
                    <a:p>
                      <a:pPr algn="l" fontAlgn="b"/>
                      <a:r>
                        <a:rPr lang="en-US" sz="1200" u="none" strike="noStrike" dirty="0">
                          <a:effectLst/>
                        </a:rPr>
                        <a:t>Materials and Manufacturing</a:t>
                      </a:r>
                      <a:endParaRPr lang="en-US" sz="1200" b="0" i="0" u="none" strike="noStrike" dirty="0">
                        <a:solidFill>
                          <a:srgbClr val="000000"/>
                        </a:solidFill>
                        <a:effectLst/>
                        <a:latin typeface="Calibri" panose="020F0502020204030204" pitchFamily="34" charset="0"/>
                      </a:endParaRPr>
                    </a:p>
                  </a:txBody>
                  <a:tcPr marL="9525" marR="9525" marT="9525" marB="0" anchor="b">
                    <a:solidFill>
                      <a:schemeClr val="accent2">
                        <a:lumMod val="60000"/>
                        <a:lumOff val="40000"/>
                      </a:schemeClr>
                    </a:solidFill>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10%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20%</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30%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20%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b="0" i="0" u="none" strike="noStrike" dirty="0">
                          <a:solidFill>
                            <a:srgbClr val="000000"/>
                          </a:solidFill>
                          <a:effectLst/>
                          <a:latin typeface="Calibri" panose="020F0502020204030204" pitchFamily="34" charset="0"/>
                        </a:rPr>
                        <a:t>100%</a:t>
                      </a:r>
                    </a:p>
                  </a:txBody>
                  <a:tcPr marL="9525" marR="9525" marT="9525" marB="0" anchor="b"/>
                </a:tc>
                <a:extLst>
                  <a:ext uri="{0D108BD9-81ED-4DB2-BD59-A6C34878D82A}">
                    <a16:rowId xmlns:a16="http://schemas.microsoft.com/office/drawing/2014/main" val="2264801749"/>
                  </a:ext>
                </a:extLst>
              </a:tr>
              <a:tr h="203200">
                <a:tc>
                  <a:txBody>
                    <a:bodyPr/>
                    <a:lstStyle/>
                    <a:p>
                      <a:pPr algn="l" fontAlgn="b"/>
                      <a:r>
                        <a:rPr lang="en-US" sz="1200" u="none" strike="noStrike" dirty="0">
                          <a:effectLst/>
                        </a:rPr>
                        <a:t>National Defense and Security</a:t>
                      </a:r>
                      <a:endParaRPr lang="en-US" sz="1200" b="0" i="0" u="none" strike="noStrike" dirty="0">
                        <a:solidFill>
                          <a:srgbClr val="000000"/>
                        </a:solidFill>
                        <a:effectLst/>
                        <a:latin typeface="Calibri" panose="020F0502020204030204" pitchFamily="34" charset="0"/>
                      </a:endParaRPr>
                    </a:p>
                  </a:txBody>
                  <a:tcPr marL="9525" marR="9525" marT="9525" marB="0" anchor="b">
                    <a:solidFill>
                      <a:schemeClr val="accent5">
                        <a:lumMod val="40000"/>
                        <a:lumOff val="60000"/>
                      </a:schemeClr>
                    </a:solidFill>
                  </a:tcPr>
                </a:tc>
                <a:tc>
                  <a:txBody>
                    <a:bodyPr/>
                    <a:lstStyle/>
                    <a:p>
                      <a:pPr algn="ctr" fontAlgn="b"/>
                      <a:r>
                        <a:rPr lang="en-US" sz="1200" u="none" strike="noStrike">
                          <a:effectLst/>
                        </a:rPr>
                        <a:t>10%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10%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20%</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30%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10%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b="0" i="0" u="none" strike="noStrike" dirty="0">
                          <a:solidFill>
                            <a:srgbClr val="000000"/>
                          </a:solidFill>
                          <a:effectLst/>
                          <a:latin typeface="Calibri" panose="020F0502020204030204" pitchFamily="34" charset="0"/>
                        </a:rPr>
                        <a:t>100%</a:t>
                      </a:r>
                    </a:p>
                  </a:txBody>
                  <a:tcPr marL="9525" marR="9525" marT="9525" marB="0" anchor="b"/>
                </a:tc>
                <a:extLst>
                  <a:ext uri="{0D108BD9-81ED-4DB2-BD59-A6C34878D82A}">
                    <a16:rowId xmlns:a16="http://schemas.microsoft.com/office/drawing/2014/main" val="1402551774"/>
                  </a:ext>
                </a:extLst>
              </a:tr>
              <a:tr h="203200">
                <a:tc>
                  <a:txBody>
                    <a:bodyPr/>
                    <a:lstStyle/>
                    <a:p>
                      <a:pPr algn="l" fontAlgn="b"/>
                      <a:r>
                        <a:rPr lang="en-US" sz="1200" u="none" strike="noStrike" dirty="0">
                          <a:solidFill>
                            <a:schemeClr val="bg1"/>
                          </a:solidFill>
                          <a:effectLst/>
                        </a:rPr>
                        <a:t>Transportation and the Built Environment</a:t>
                      </a:r>
                      <a:endParaRPr lang="en-US" sz="1200" b="0" i="0" u="none" strike="noStrike" dirty="0">
                        <a:solidFill>
                          <a:schemeClr val="bg1"/>
                        </a:solidFill>
                        <a:effectLst/>
                        <a:latin typeface="Calibri" panose="020F0502020204030204" pitchFamily="34" charset="0"/>
                      </a:endParaRPr>
                    </a:p>
                  </a:txBody>
                  <a:tcPr marL="9525" marR="9525" marT="9525" marB="0" anchor="b">
                    <a:solidFill>
                      <a:srgbClr val="C00000"/>
                    </a:solidFill>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30%</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10%</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60%</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b="0" i="0" u="none" strike="noStrike" dirty="0">
                          <a:solidFill>
                            <a:srgbClr val="000000"/>
                          </a:solidFill>
                          <a:effectLst/>
                          <a:latin typeface="Calibri" panose="020F0502020204030204" pitchFamily="34" charset="0"/>
                        </a:rPr>
                        <a:t>100%</a:t>
                      </a:r>
                    </a:p>
                  </a:txBody>
                  <a:tcPr marL="9525" marR="9525" marT="9525" marB="0" anchor="b"/>
                </a:tc>
                <a:extLst>
                  <a:ext uri="{0D108BD9-81ED-4DB2-BD59-A6C34878D82A}">
                    <a16:rowId xmlns:a16="http://schemas.microsoft.com/office/drawing/2014/main" val="521428666"/>
                  </a:ext>
                </a:extLst>
              </a:tr>
            </a:tbl>
          </a:graphicData>
        </a:graphic>
      </p:graphicFrame>
    </p:spTree>
    <p:extLst>
      <p:ext uri="{BB962C8B-B14F-4D97-AF65-F5344CB8AC3E}">
        <p14:creationId xmlns:p14="http://schemas.microsoft.com/office/powerpoint/2010/main" val="1255751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3021" y="4183918"/>
            <a:ext cx="10515600" cy="1280554"/>
          </a:xfrm>
        </p:spPr>
        <p:txBody>
          <a:bodyPr>
            <a:normAutofit fontScale="90000"/>
          </a:bodyPr>
          <a:lstStyle/>
          <a:p>
            <a:pPr algn="ctr"/>
            <a:r>
              <a:rPr lang="en-US" sz="6000" b="1" u="sng" dirty="0">
                <a:latin typeface="Arial Rounded MT Bold" charset="0"/>
                <a:ea typeface="Arial Rounded MT Bold" charset="0"/>
                <a:cs typeface="Arial Rounded MT Bold" charset="0"/>
              </a:rPr>
              <a:t>Draft Lab</a:t>
            </a:r>
            <a:r>
              <a:rPr lang="en-US" sz="6000" b="1" dirty="0">
                <a:latin typeface="Arial Rounded MT Bold" charset="0"/>
                <a:ea typeface="Arial Rounded MT Bold" charset="0"/>
                <a:cs typeface="Arial Rounded MT Bold" charset="0"/>
              </a:rPr>
              <a:t> </a:t>
            </a:r>
            <a:r>
              <a:rPr lang="en-US" sz="6000" b="1" u="sng" dirty="0">
                <a:latin typeface="Arial Rounded MT Bold" charset="0"/>
                <a:ea typeface="Arial Rounded MT Bold" charset="0"/>
                <a:cs typeface="Arial Rounded MT Bold" charset="0"/>
              </a:rPr>
              <a:t>Facility</a:t>
            </a:r>
            <a:r>
              <a:rPr lang="en-US" sz="6000" b="1" dirty="0">
                <a:latin typeface="Arial Rounded MT Bold" charset="0"/>
                <a:ea typeface="Arial Rounded MT Bold" charset="0"/>
                <a:cs typeface="Arial Rounded MT Bold" charset="0"/>
              </a:rPr>
              <a:t> </a:t>
            </a:r>
            <a:r>
              <a:rPr lang="en-US" sz="6000" b="1" u="sng" dirty="0">
                <a:latin typeface="Arial Rounded MT Bold" charset="0"/>
                <a:ea typeface="Arial Rounded MT Bold" charset="0"/>
                <a:cs typeface="Arial Rounded MT Bold" charset="0"/>
              </a:rPr>
              <a:t>Categories</a:t>
            </a: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95871" y="539018"/>
            <a:ext cx="8089900" cy="3644900"/>
          </a:xfrm>
          <a:prstGeom prst="rect">
            <a:avLst/>
          </a:prstGeom>
        </p:spPr>
      </p:pic>
    </p:spTree>
    <p:extLst>
      <p:ext uri="{BB962C8B-B14F-4D97-AF65-F5344CB8AC3E}">
        <p14:creationId xmlns:p14="http://schemas.microsoft.com/office/powerpoint/2010/main" val="39112252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08400-93B8-F84C-90A6-C34401E8A533}"/>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0FEB310C-B5F1-7349-A328-33533F3FEBD8}"/>
              </a:ext>
            </a:extLst>
          </p:cNvPr>
          <p:cNvSpPr>
            <a:spLocks noGrp="1"/>
          </p:cNvSpPr>
          <p:nvPr>
            <p:ph idx="1"/>
          </p:nvPr>
        </p:nvSpPr>
        <p:spPr/>
        <p:txBody>
          <a:bodyPr/>
          <a:lstStyle/>
          <a:p>
            <a:r>
              <a:rPr lang="en-US" dirty="0"/>
              <a:t>Where are we today</a:t>
            </a:r>
          </a:p>
          <a:p>
            <a:pPr lvl="1"/>
            <a:r>
              <a:rPr lang="en-US" dirty="0"/>
              <a:t>Research activities, facilities</a:t>
            </a:r>
          </a:p>
          <a:p>
            <a:r>
              <a:rPr lang="en-US" dirty="0"/>
              <a:t>What pressures are coming</a:t>
            </a:r>
          </a:p>
          <a:p>
            <a:pPr lvl="1"/>
            <a:r>
              <a:rPr lang="en-US" dirty="0"/>
              <a:t>Growth goals, RCM Budget model</a:t>
            </a:r>
          </a:p>
          <a:p>
            <a:r>
              <a:rPr lang="en-US" dirty="0"/>
              <a:t>Where do we want to go</a:t>
            </a:r>
          </a:p>
          <a:p>
            <a:pPr lvl="1"/>
            <a:r>
              <a:rPr lang="en-US" dirty="0"/>
              <a:t>Faculty survey</a:t>
            </a:r>
          </a:p>
          <a:p>
            <a:r>
              <a:rPr lang="en-US" dirty="0"/>
              <a:t>How do we get there</a:t>
            </a:r>
          </a:p>
        </p:txBody>
      </p:sp>
    </p:spTree>
    <p:extLst>
      <p:ext uri="{BB962C8B-B14F-4D97-AF65-F5344CB8AC3E}">
        <p14:creationId xmlns:p14="http://schemas.microsoft.com/office/powerpoint/2010/main" val="1194226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379380-D49E-EB4C-9399-BEEFE11B59B7}"/>
              </a:ext>
            </a:extLst>
          </p:cNvPr>
          <p:cNvPicPr>
            <a:picLocks noChangeAspect="1"/>
          </p:cNvPicPr>
          <p:nvPr/>
        </p:nvPicPr>
        <p:blipFill>
          <a:blip r:embed="rId2" cstate="email">
            <a:biLevel thresh="25000"/>
            <a:alphaModFix/>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tretch>
            <a:fillRect/>
          </a:stretch>
        </p:blipFill>
        <p:spPr>
          <a:xfrm>
            <a:off x="3913630" y="1482"/>
            <a:ext cx="7217728" cy="6755981"/>
          </a:xfrm>
          <a:prstGeom prst="rect">
            <a:avLst/>
          </a:prstGeom>
        </p:spPr>
      </p:pic>
      <p:sp>
        <p:nvSpPr>
          <p:cNvPr id="4" name="Rectangle 3">
            <a:extLst>
              <a:ext uri="{FF2B5EF4-FFF2-40B4-BE49-F238E27FC236}">
                <a16:creationId xmlns:a16="http://schemas.microsoft.com/office/drawing/2014/main" id="{2FA9F6B1-2C91-9B49-85C9-5D9F1F089791}"/>
              </a:ext>
            </a:extLst>
          </p:cNvPr>
          <p:cNvSpPr/>
          <p:nvPr/>
        </p:nvSpPr>
        <p:spPr>
          <a:xfrm>
            <a:off x="159627" y="813558"/>
            <a:ext cx="1124808" cy="587621"/>
          </a:xfrm>
          <a:prstGeom prst="rect">
            <a:avLst/>
          </a:prstGeom>
          <a:solidFill>
            <a:srgbClr val="BF9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Biosafety</a:t>
            </a:r>
          </a:p>
        </p:txBody>
      </p:sp>
      <p:sp>
        <p:nvSpPr>
          <p:cNvPr id="5" name="TextBox 4"/>
          <p:cNvSpPr txBox="1"/>
          <p:nvPr/>
        </p:nvSpPr>
        <p:spPr>
          <a:xfrm>
            <a:off x="2846483" y="224020"/>
            <a:ext cx="1758008" cy="369332"/>
          </a:xfrm>
          <a:prstGeom prst="rect">
            <a:avLst/>
          </a:prstGeom>
          <a:noFill/>
        </p:spPr>
        <p:txBody>
          <a:bodyPr wrap="square" rtlCol="0">
            <a:spAutoFit/>
          </a:bodyPr>
          <a:lstStyle/>
          <a:p>
            <a:r>
              <a:rPr lang="en-US" b="1" u="sng" dirty="0"/>
              <a:t>S.E.C</a:t>
            </a:r>
            <a:r>
              <a:rPr lang="en-US" b="1" dirty="0"/>
              <a:t>. </a:t>
            </a:r>
            <a:r>
              <a:rPr lang="en-US" b="1" u="sng" dirty="0"/>
              <a:t>Basement</a:t>
            </a:r>
          </a:p>
        </p:txBody>
      </p:sp>
      <p:sp>
        <p:nvSpPr>
          <p:cNvPr id="6" name="Rectangle 5">
            <a:extLst>
              <a:ext uri="{FF2B5EF4-FFF2-40B4-BE49-F238E27FC236}">
                <a16:creationId xmlns:a16="http://schemas.microsoft.com/office/drawing/2014/main" id="{4E1E38BF-E43C-7D43-B0F5-E60582257700}"/>
              </a:ext>
            </a:extLst>
          </p:cNvPr>
          <p:cNvSpPr/>
          <p:nvPr/>
        </p:nvSpPr>
        <p:spPr>
          <a:xfrm>
            <a:off x="159627" y="1671095"/>
            <a:ext cx="1129726" cy="604650"/>
          </a:xfrm>
          <a:prstGeom prst="rect">
            <a:avLst/>
          </a:prstGeom>
          <a:solidFill>
            <a:srgbClr val="FF26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M&amp;M</a:t>
            </a:r>
          </a:p>
        </p:txBody>
      </p:sp>
      <p:sp>
        <p:nvSpPr>
          <p:cNvPr id="7" name="Rectangle 6">
            <a:extLst>
              <a:ext uri="{FF2B5EF4-FFF2-40B4-BE49-F238E27FC236}">
                <a16:creationId xmlns:a16="http://schemas.microsoft.com/office/drawing/2014/main" id="{59D89E0C-A2F7-C341-9965-1B80E8E93FA6}"/>
              </a:ext>
            </a:extLst>
          </p:cNvPr>
          <p:cNvSpPr/>
          <p:nvPr/>
        </p:nvSpPr>
        <p:spPr>
          <a:xfrm>
            <a:off x="159627" y="3233969"/>
            <a:ext cx="1124808" cy="609076"/>
          </a:xfrm>
          <a:prstGeom prst="rect">
            <a:avLst/>
          </a:prstGeom>
          <a:solidFill>
            <a:srgbClr val="FF93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F&amp;M</a:t>
            </a:r>
          </a:p>
          <a:p>
            <a:pPr algn="ctr"/>
            <a:r>
              <a:rPr lang="en-US" dirty="0"/>
              <a:t>Test</a:t>
            </a:r>
          </a:p>
        </p:txBody>
      </p:sp>
      <p:sp>
        <p:nvSpPr>
          <p:cNvPr id="8" name="Rectangle 7">
            <a:extLst>
              <a:ext uri="{FF2B5EF4-FFF2-40B4-BE49-F238E27FC236}">
                <a16:creationId xmlns:a16="http://schemas.microsoft.com/office/drawing/2014/main" id="{C7D0FB1A-DE42-CE48-8D73-45C338940A3B}"/>
              </a:ext>
            </a:extLst>
          </p:cNvPr>
          <p:cNvSpPr/>
          <p:nvPr/>
        </p:nvSpPr>
        <p:spPr>
          <a:xfrm>
            <a:off x="159627" y="4081393"/>
            <a:ext cx="1124808" cy="610660"/>
          </a:xfrm>
          <a:prstGeom prst="rect">
            <a:avLst/>
          </a:prstGeom>
          <a:solidFill>
            <a:srgbClr val="FFFC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Elec</a:t>
            </a:r>
          </a:p>
          <a:p>
            <a:pPr algn="ctr"/>
            <a:r>
              <a:rPr lang="en-US" dirty="0">
                <a:solidFill>
                  <a:schemeClr val="tx1"/>
                </a:solidFill>
              </a:rPr>
              <a:t>&amp;G.P.</a:t>
            </a:r>
          </a:p>
        </p:txBody>
      </p:sp>
      <p:sp>
        <p:nvSpPr>
          <p:cNvPr id="9" name="Rectangle 8">
            <a:extLst>
              <a:ext uri="{FF2B5EF4-FFF2-40B4-BE49-F238E27FC236}">
                <a16:creationId xmlns:a16="http://schemas.microsoft.com/office/drawing/2014/main" id="{67407232-5122-9946-A018-CC20E0FE0300}"/>
              </a:ext>
            </a:extLst>
          </p:cNvPr>
          <p:cNvSpPr/>
          <p:nvPr/>
        </p:nvSpPr>
        <p:spPr>
          <a:xfrm>
            <a:off x="159627" y="4888313"/>
            <a:ext cx="1124808" cy="573373"/>
          </a:xfrm>
          <a:prstGeom prst="rect">
            <a:avLst/>
          </a:prstGeom>
          <a:solidFill>
            <a:schemeClr val="bg2">
              <a:lumMod val="5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Work</a:t>
            </a:r>
          </a:p>
          <a:p>
            <a:pPr algn="ctr"/>
            <a:r>
              <a:rPr lang="en-US" dirty="0"/>
              <a:t>Space</a:t>
            </a:r>
          </a:p>
        </p:txBody>
      </p:sp>
      <p:sp>
        <p:nvSpPr>
          <p:cNvPr id="10" name="Rectangle 9"/>
          <p:cNvSpPr/>
          <p:nvPr/>
        </p:nvSpPr>
        <p:spPr>
          <a:xfrm>
            <a:off x="159627" y="2447349"/>
            <a:ext cx="1124808" cy="588776"/>
          </a:xfrm>
          <a:prstGeom prst="rect">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Wet</a:t>
            </a:r>
          </a:p>
          <a:p>
            <a:pPr algn="ctr"/>
            <a:r>
              <a:rPr lang="en-US" dirty="0" err="1"/>
              <a:t>Chem</a:t>
            </a:r>
            <a:endParaRPr lang="en-US" dirty="0"/>
          </a:p>
        </p:txBody>
      </p:sp>
      <p:sp>
        <p:nvSpPr>
          <p:cNvPr id="11" name="Rectangle 10"/>
          <p:cNvSpPr/>
          <p:nvPr/>
        </p:nvSpPr>
        <p:spPr>
          <a:xfrm>
            <a:off x="159627" y="5701772"/>
            <a:ext cx="1124808" cy="580768"/>
          </a:xfrm>
          <a:prstGeom prst="rect">
            <a:avLst/>
          </a:prstGeom>
          <a:solidFill>
            <a:schemeClr val="accent6">
              <a:lumMod val="75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Storage</a:t>
            </a:r>
          </a:p>
        </p:txBody>
      </p:sp>
      <p:sp>
        <p:nvSpPr>
          <p:cNvPr id="12" name="Rectangle 11"/>
          <p:cNvSpPr/>
          <p:nvPr/>
        </p:nvSpPr>
        <p:spPr>
          <a:xfrm>
            <a:off x="1495169" y="797633"/>
            <a:ext cx="1027156" cy="676524"/>
          </a:xfrm>
          <a:prstGeom prst="rect">
            <a:avLst/>
          </a:prstGeom>
          <a:solidFill>
            <a:schemeClr val="bg2">
              <a:lumMod val="9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Office</a:t>
            </a:r>
          </a:p>
        </p:txBody>
      </p:sp>
      <p:sp>
        <p:nvSpPr>
          <p:cNvPr id="13" name="Rectangle 12"/>
          <p:cNvSpPr/>
          <p:nvPr/>
        </p:nvSpPr>
        <p:spPr>
          <a:xfrm>
            <a:off x="1481370" y="1671095"/>
            <a:ext cx="1027156" cy="633211"/>
          </a:xfrm>
          <a:prstGeom prst="rect">
            <a:avLst/>
          </a:prstGeom>
          <a:solidFill>
            <a:schemeClr val="accent1">
              <a:lumMod val="40000"/>
              <a:lumOff val="6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Teaching</a:t>
            </a:r>
          </a:p>
          <a:p>
            <a:pPr algn="ctr"/>
            <a:r>
              <a:rPr lang="en-US" dirty="0"/>
              <a:t>Lab</a:t>
            </a:r>
          </a:p>
        </p:txBody>
      </p:sp>
      <p:sp>
        <p:nvSpPr>
          <p:cNvPr id="14" name="Rectangle 13"/>
          <p:cNvSpPr/>
          <p:nvPr/>
        </p:nvSpPr>
        <p:spPr>
          <a:xfrm>
            <a:off x="1448263" y="2501244"/>
            <a:ext cx="1074061" cy="588776"/>
          </a:xfrm>
          <a:prstGeom prst="rect">
            <a:avLst/>
          </a:prstGeom>
          <a:solidFill>
            <a:schemeClr val="accent2">
              <a:lumMod val="40000"/>
              <a:lumOff val="6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Teaching Lecture</a:t>
            </a:r>
          </a:p>
        </p:txBody>
      </p:sp>
      <p:sp>
        <p:nvSpPr>
          <p:cNvPr id="15" name="Rectangle 14">
            <a:extLst>
              <a:ext uri="{FF2B5EF4-FFF2-40B4-BE49-F238E27FC236}">
                <a16:creationId xmlns:a16="http://schemas.microsoft.com/office/drawing/2014/main" id="{C7D0FB1A-DE42-CE48-8D73-45C338940A3B}"/>
              </a:ext>
            </a:extLst>
          </p:cNvPr>
          <p:cNvSpPr/>
          <p:nvPr/>
        </p:nvSpPr>
        <p:spPr>
          <a:xfrm flipH="1">
            <a:off x="8425543" y="5527964"/>
            <a:ext cx="528452" cy="118753"/>
          </a:xfrm>
          <a:prstGeom prst="rect">
            <a:avLst/>
          </a:prstGeom>
          <a:solidFill>
            <a:srgbClr val="FFFC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7D0FB1A-DE42-CE48-8D73-45C338940A3B}"/>
              </a:ext>
            </a:extLst>
          </p:cNvPr>
          <p:cNvSpPr/>
          <p:nvPr/>
        </p:nvSpPr>
        <p:spPr>
          <a:xfrm flipH="1">
            <a:off x="8847117" y="5646716"/>
            <a:ext cx="106878" cy="195943"/>
          </a:xfrm>
          <a:prstGeom prst="rect">
            <a:avLst/>
          </a:prstGeom>
          <a:solidFill>
            <a:srgbClr val="FFFC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7D0FB1A-DE42-CE48-8D73-45C338940A3B}"/>
              </a:ext>
            </a:extLst>
          </p:cNvPr>
          <p:cNvSpPr/>
          <p:nvPr/>
        </p:nvSpPr>
        <p:spPr>
          <a:xfrm flipH="1">
            <a:off x="8847117" y="5352803"/>
            <a:ext cx="106878" cy="175162"/>
          </a:xfrm>
          <a:prstGeom prst="rect">
            <a:avLst/>
          </a:prstGeom>
          <a:solidFill>
            <a:srgbClr val="FFFC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7D0FB1A-DE42-CE48-8D73-45C338940A3B}"/>
              </a:ext>
            </a:extLst>
          </p:cNvPr>
          <p:cNvSpPr/>
          <p:nvPr/>
        </p:nvSpPr>
        <p:spPr>
          <a:xfrm flipH="1" flipV="1">
            <a:off x="8953995" y="5796940"/>
            <a:ext cx="314697" cy="45719"/>
          </a:xfrm>
          <a:prstGeom prst="rect">
            <a:avLst/>
          </a:prstGeom>
          <a:solidFill>
            <a:srgbClr val="FFFC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8419605" y="5701772"/>
            <a:ext cx="427512" cy="140887"/>
          </a:xfrm>
          <a:prstGeom prst="rect">
            <a:avLst/>
          </a:prstGeom>
          <a:solidFill>
            <a:schemeClr val="bg2">
              <a:lumMod val="9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7D0FB1A-DE42-CE48-8D73-45C338940A3B}"/>
              </a:ext>
            </a:extLst>
          </p:cNvPr>
          <p:cNvSpPr/>
          <p:nvPr/>
        </p:nvSpPr>
        <p:spPr>
          <a:xfrm flipH="1">
            <a:off x="7307282" y="5875334"/>
            <a:ext cx="551215" cy="210770"/>
          </a:xfrm>
          <a:prstGeom prst="rect">
            <a:avLst/>
          </a:prstGeom>
          <a:solidFill>
            <a:srgbClr val="FFFC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9D89E0C-A2F7-C341-9965-1B80E8E93FA6}"/>
              </a:ext>
            </a:extLst>
          </p:cNvPr>
          <p:cNvSpPr/>
          <p:nvPr/>
        </p:nvSpPr>
        <p:spPr>
          <a:xfrm>
            <a:off x="5097410" y="4996491"/>
            <a:ext cx="1368704" cy="846167"/>
          </a:xfrm>
          <a:prstGeom prst="rect">
            <a:avLst/>
          </a:prstGeom>
          <a:solidFill>
            <a:srgbClr val="FF93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523046" y="4996490"/>
            <a:ext cx="557442" cy="172069"/>
          </a:xfrm>
          <a:prstGeom prst="rect">
            <a:avLst/>
          </a:prstGeom>
          <a:solidFill>
            <a:schemeClr val="accent6">
              <a:lumMod val="75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7D0FB1A-DE42-CE48-8D73-45C338940A3B}"/>
              </a:ext>
            </a:extLst>
          </p:cNvPr>
          <p:cNvSpPr/>
          <p:nvPr/>
        </p:nvSpPr>
        <p:spPr>
          <a:xfrm flipH="1">
            <a:off x="7891153" y="5886771"/>
            <a:ext cx="284659" cy="210770"/>
          </a:xfrm>
          <a:prstGeom prst="rect">
            <a:avLst/>
          </a:prstGeom>
          <a:solidFill>
            <a:srgbClr val="FFFC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352324" y="5650516"/>
            <a:ext cx="377566" cy="194928"/>
          </a:xfrm>
          <a:prstGeom prst="rect">
            <a:avLst/>
          </a:prstGeom>
          <a:solidFill>
            <a:schemeClr val="accent6">
              <a:lumMod val="75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7D0FB1A-DE42-CE48-8D73-45C338940A3B}"/>
              </a:ext>
            </a:extLst>
          </p:cNvPr>
          <p:cNvSpPr/>
          <p:nvPr/>
        </p:nvSpPr>
        <p:spPr>
          <a:xfrm flipH="1">
            <a:off x="7769255" y="5017560"/>
            <a:ext cx="605487" cy="407153"/>
          </a:xfrm>
          <a:prstGeom prst="rect">
            <a:avLst/>
          </a:prstGeom>
          <a:solidFill>
            <a:srgbClr val="FFFC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8419605" y="5019212"/>
            <a:ext cx="534390" cy="314462"/>
          </a:xfrm>
          <a:prstGeom prst="rect">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8419605" y="5331760"/>
            <a:ext cx="427512" cy="154052"/>
          </a:xfrm>
          <a:prstGeom prst="rect">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7D0FB1A-DE42-CE48-8D73-45C338940A3B}"/>
              </a:ext>
            </a:extLst>
          </p:cNvPr>
          <p:cNvSpPr/>
          <p:nvPr/>
        </p:nvSpPr>
        <p:spPr>
          <a:xfrm flipH="1">
            <a:off x="9100455" y="5886770"/>
            <a:ext cx="213049" cy="395769"/>
          </a:xfrm>
          <a:prstGeom prst="rect">
            <a:avLst/>
          </a:prstGeom>
          <a:solidFill>
            <a:srgbClr val="FFFC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8847117" y="5886770"/>
            <a:ext cx="220683" cy="395769"/>
          </a:xfrm>
          <a:prstGeom prst="rect">
            <a:avLst/>
          </a:prstGeom>
          <a:solidFill>
            <a:schemeClr val="accent6">
              <a:lumMod val="75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9006113" y="5590635"/>
            <a:ext cx="298033" cy="162193"/>
          </a:xfrm>
          <a:prstGeom prst="rect">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E1E38BF-E43C-7D43-B0F5-E60582257700}"/>
              </a:ext>
            </a:extLst>
          </p:cNvPr>
          <p:cNvSpPr/>
          <p:nvPr/>
        </p:nvSpPr>
        <p:spPr>
          <a:xfrm>
            <a:off x="9006113" y="5308982"/>
            <a:ext cx="287147" cy="248810"/>
          </a:xfrm>
          <a:prstGeom prst="rect">
            <a:avLst/>
          </a:prstGeom>
          <a:solidFill>
            <a:srgbClr val="FF26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7D0FB1A-DE42-CE48-8D73-45C338940A3B}"/>
              </a:ext>
            </a:extLst>
          </p:cNvPr>
          <p:cNvSpPr/>
          <p:nvPr/>
        </p:nvSpPr>
        <p:spPr>
          <a:xfrm flipH="1">
            <a:off x="9006112" y="5023100"/>
            <a:ext cx="284659" cy="241770"/>
          </a:xfrm>
          <a:prstGeom prst="rect">
            <a:avLst/>
          </a:prstGeom>
          <a:solidFill>
            <a:srgbClr val="FFFC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7D0FB1A-DE42-CE48-8D73-45C338940A3B}"/>
              </a:ext>
            </a:extLst>
          </p:cNvPr>
          <p:cNvSpPr/>
          <p:nvPr/>
        </p:nvSpPr>
        <p:spPr>
          <a:xfrm flipH="1">
            <a:off x="7769254" y="5461686"/>
            <a:ext cx="438574" cy="100350"/>
          </a:xfrm>
          <a:prstGeom prst="rect">
            <a:avLst/>
          </a:prstGeom>
          <a:solidFill>
            <a:srgbClr val="FFFC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7D0FB1A-DE42-CE48-8D73-45C338940A3B}"/>
              </a:ext>
            </a:extLst>
          </p:cNvPr>
          <p:cNvSpPr/>
          <p:nvPr/>
        </p:nvSpPr>
        <p:spPr>
          <a:xfrm flipH="1">
            <a:off x="7782007" y="5574331"/>
            <a:ext cx="183368" cy="301004"/>
          </a:xfrm>
          <a:prstGeom prst="rect">
            <a:avLst/>
          </a:prstGeom>
          <a:solidFill>
            <a:srgbClr val="FFFC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22496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CB4BD7-716B-8447-B6D7-EF890904E65F}"/>
              </a:ext>
            </a:extLst>
          </p:cNvPr>
          <p:cNvPicPr>
            <a:picLocks noChangeAspect="1"/>
          </p:cNvPicPr>
          <p:nvPr/>
        </p:nvPicPr>
        <p:blipFill>
          <a:blip r:embed="rId2" cstate="email">
            <a:biLevel thresh="25000"/>
            <a:extLst>
              <a:ext uri="{28A0092B-C50C-407E-A947-70E740481C1C}">
                <a14:useLocalDpi xmlns:a14="http://schemas.microsoft.com/office/drawing/2010/main"/>
              </a:ext>
            </a:extLst>
          </a:blip>
          <a:stretch>
            <a:fillRect/>
          </a:stretch>
        </p:blipFill>
        <p:spPr>
          <a:xfrm>
            <a:off x="3312357" y="154533"/>
            <a:ext cx="7891397" cy="6628642"/>
          </a:xfrm>
          <a:prstGeom prst="rect">
            <a:avLst/>
          </a:prstGeom>
        </p:spPr>
      </p:pic>
      <p:sp>
        <p:nvSpPr>
          <p:cNvPr id="4" name="Rectangle 3">
            <a:extLst>
              <a:ext uri="{FF2B5EF4-FFF2-40B4-BE49-F238E27FC236}">
                <a16:creationId xmlns:a16="http://schemas.microsoft.com/office/drawing/2014/main" id="{2FA9F6B1-2C91-9B49-85C9-5D9F1F089791}"/>
              </a:ext>
            </a:extLst>
          </p:cNvPr>
          <p:cNvSpPr/>
          <p:nvPr/>
        </p:nvSpPr>
        <p:spPr>
          <a:xfrm>
            <a:off x="339620" y="970379"/>
            <a:ext cx="1176510" cy="587621"/>
          </a:xfrm>
          <a:prstGeom prst="rect">
            <a:avLst/>
          </a:prstGeom>
          <a:solidFill>
            <a:srgbClr val="BF9000">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Biosafety</a:t>
            </a:r>
          </a:p>
        </p:txBody>
      </p:sp>
      <p:sp>
        <p:nvSpPr>
          <p:cNvPr id="5" name="TextBox 4"/>
          <p:cNvSpPr txBox="1"/>
          <p:nvPr/>
        </p:nvSpPr>
        <p:spPr>
          <a:xfrm>
            <a:off x="2382562" y="310324"/>
            <a:ext cx="1590635" cy="369332"/>
          </a:xfrm>
          <a:prstGeom prst="rect">
            <a:avLst/>
          </a:prstGeom>
          <a:noFill/>
        </p:spPr>
        <p:txBody>
          <a:bodyPr wrap="square" rtlCol="0">
            <a:spAutoFit/>
          </a:bodyPr>
          <a:lstStyle/>
          <a:p>
            <a:r>
              <a:rPr lang="en-US" b="1" u="sng" dirty="0"/>
              <a:t>S.E.C</a:t>
            </a:r>
            <a:r>
              <a:rPr lang="en-US" b="1" dirty="0"/>
              <a:t>. </a:t>
            </a:r>
            <a:r>
              <a:rPr lang="en-US" b="1" u="sng" dirty="0"/>
              <a:t>1st</a:t>
            </a:r>
            <a:r>
              <a:rPr lang="en-US" b="1" dirty="0"/>
              <a:t> </a:t>
            </a:r>
            <a:r>
              <a:rPr lang="en-US" b="1" u="sng" dirty="0"/>
              <a:t>Floor</a:t>
            </a:r>
          </a:p>
        </p:txBody>
      </p:sp>
      <p:sp>
        <p:nvSpPr>
          <p:cNvPr id="6" name="Rectangle 5">
            <a:extLst>
              <a:ext uri="{FF2B5EF4-FFF2-40B4-BE49-F238E27FC236}">
                <a16:creationId xmlns:a16="http://schemas.microsoft.com/office/drawing/2014/main" id="{4E1E38BF-E43C-7D43-B0F5-E60582257700}"/>
              </a:ext>
            </a:extLst>
          </p:cNvPr>
          <p:cNvSpPr/>
          <p:nvPr/>
        </p:nvSpPr>
        <p:spPr>
          <a:xfrm>
            <a:off x="391322" y="1763445"/>
            <a:ext cx="1129726" cy="604650"/>
          </a:xfrm>
          <a:prstGeom prst="rect">
            <a:avLst/>
          </a:prstGeom>
          <a:solidFill>
            <a:srgbClr val="FF26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M&amp;M</a:t>
            </a:r>
          </a:p>
        </p:txBody>
      </p:sp>
      <p:sp>
        <p:nvSpPr>
          <p:cNvPr id="7" name="Rectangle 6">
            <a:extLst>
              <a:ext uri="{FF2B5EF4-FFF2-40B4-BE49-F238E27FC236}">
                <a16:creationId xmlns:a16="http://schemas.microsoft.com/office/drawing/2014/main" id="{59D89E0C-A2F7-C341-9965-1B80E8E93FA6}"/>
              </a:ext>
            </a:extLst>
          </p:cNvPr>
          <p:cNvSpPr/>
          <p:nvPr/>
        </p:nvSpPr>
        <p:spPr>
          <a:xfrm>
            <a:off x="428884" y="3315510"/>
            <a:ext cx="1124808" cy="609076"/>
          </a:xfrm>
          <a:prstGeom prst="rect">
            <a:avLst/>
          </a:prstGeom>
          <a:solidFill>
            <a:srgbClr val="FF93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F&amp;M</a:t>
            </a:r>
          </a:p>
          <a:p>
            <a:pPr algn="ctr"/>
            <a:r>
              <a:rPr lang="en-US" dirty="0"/>
              <a:t>Test</a:t>
            </a:r>
          </a:p>
        </p:txBody>
      </p:sp>
      <p:sp>
        <p:nvSpPr>
          <p:cNvPr id="8" name="Rectangle 7">
            <a:extLst>
              <a:ext uri="{FF2B5EF4-FFF2-40B4-BE49-F238E27FC236}">
                <a16:creationId xmlns:a16="http://schemas.microsoft.com/office/drawing/2014/main" id="{C7D0FB1A-DE42-CE48-8D73-45C338940A3B}"/>
              </a:ext>
            </a:extLst>
          </p:cNvPr>
          <p:cNvSpPr/>
          <p:nvPr/>
        </p:nvSpPr>
        <p:spPr>
          <a:xfrm>
            <a:off x="391322" y="4159957"/>
            <a:ext cx="1124808" cy="610660"/>
          </a:xfrm>
          <a:prstGeom prst="rect">
            <a:avLst/>
          </a:prstGeom>
          <a:solidFill>
            <a:srgbClr val="FFFC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Elec </a:t>
            </a:r>
          </a:p>
          <a:p>
            <a:pPr algn="ctr"/>
            <a:r>
              <a:rPr lang="en-US" dirty="0">
                <a:solidFill>
                  <a:srgbClr val="000000"/>
                </a:solidFill>
              </a:rPr>
              <a:t>&amp;G.P.</a:t>
            </a:r>
          </a:p>
        </p:txBody>
      </p:sp>
      <p:sp>
        <p:nvSpPr>
          <p:cNvPr id="9" name="Rectangle 8">
            <a:extLst>
              <a:ext uri="{FF2B5EF4-FFF2-40B4-BE49-F238E27FC236}">
                <a16:creationId xmlns:a16="http://schemas.microsoft.com/office/drawing/2014/main" id="{67407232-5122-9946-A018-CC20E0FE0300}"/>
              </a:ext>
            </a:extLst>
          </p:cNvPr>
          <p:cNvSpPr/>
          <p:nvPr/>
        </p:nvSpPr>
        <p:spPr>
          <a:xfrm>
            <a:off x="391322" y="4977054"/>
            <a:ext cx="1124808" cy="573373"/>
          </a:xfrm>
          <a:prstGeom prst="rect">
            <a:avLst/>
          </a:prstGeom>
          <a:solidFill>
            <a:schemeClr val="bg2">
              <a:lumMod val="5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Work</a:t>
            </a:r>
          </a:p>
          <a:p>
            <a:pPr algn="ctr"/>
            <a:r>
              <a:rPr lang="en-US" dirty="0"/>
              <a:t>Space</a:t>
            </a:r>
          </a:p>
        </p:txBody>
      </p:sp>
      <p:sp>
        <p:nvSpPr>
          <p:cNvPr id="10" name="Rectangle 9"/>
          <p:cNvSpPr/>
          <p:nvPr/>
        </p:nvSpPr>
        <p:spPr>
          <a:xfrm>
            <a:off x="391322" y="2576559"/>
            <a:ext cx="1124808" cy="588776"/>
          </a:xfrm>
          <a:prstGeom prst="rect">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Wet</a:t>
            </a:r>
          </a:p>
          <a:p>
            <a:pPr algn="ctr"/>
            <a:r>
              <a:rPr lang="en-US" dirty="0" err="1"/>
              <a:t>Chem</a:t>
            </a:r>
            <a:endParaRPr lang="en-US" dirty="0"/>
          </a:p>
        </p:txBody>
      </p:sp>
      <p:sp>
        <p:nvSpPr>
          <p:cNvPr id="11" name="Rectangle 10"/>
          <p:cNvSpPr/>
          <p:nvPr/>
        </p:nvSpPr>
        <p:spPr>
          <a:xfrm>
            <a:off x="377612" y="5780257"/>
            <a:ext cx="1124808" cy="580768"/>
          </a:xfrm>
          <a:prstGeom prst="rect">
            <a:avLst/>
          </a:prstGeom>
          <a:solidFill>
            <a:schemeClr val="accent6">
              <a:lumMod val="75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Storage</a:t>
            </a:r>
          </a:p>
        </p:txBody>
      </p:sp>
      <p:sp>
        <p:nvSpPr>
          <p:cNvPr id="12" name="Rectangle 11"/>
          <p:cNvSpPr/>
          <p:nvPr/>
        </p:nvSpPr>
        <p:spPr>
          <a:xfrm>
            <a:off x="1717373" y="977367"/>
            <a:ext cx="1027156" cy="580633"/>
          </a:xfrm>
          <a:prstGeom prst="rect">
            <a:avLst/>
          </a:prstGeom>
          <a:solidFill>
            <a:schemeClr val="bg2">
              <a:lumMod val="9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Office</a:t>
            </a:r>
          </a:p>
        </p:txBody>
      </p:sp>
      <p:sp>
        <p:nvSpPr>
          <p:cNvPr id="13" name="Rectangle 12"/>
          <p:cNvSpPr/>
          <p:nvPr/>
        </p:nvSpPr>
        <p:spPr>
          <a:xfrm>
            <a:off x="1689810" y="1784091"/>
            <a:ext cx="1027156" cy="584003"/>
          </a:xfrm>
          <a:prstGeom prst="rect">
            <a:avLst/>
          </a:prstGeom>
          <a:solidFill>
            <a:schemeClr val="accent1">
              <a:lumMod val="40000"/>
              <a:lumOff val="6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Teaching </a:t>
            </a:r>
          </a:p>
          <a:p>
            <a:pPr algn="ctr"/>
            <a:r>
              <a:rPr lang="en-US" dirty="0"/>
              <a:t>Lab</a:t>
            </a:r>
          </a:p>
        </p:txBody>
      </p:sp>
      <p:sp>
        <p:nvSpPr>
          <p:cNvPr id="14" name="Rectangle 13"/>
          <p:cNvSpPr/>
          <p:nvPr/>
        </p:nvSpPr>
        <p:spPr>
          <a:xfrm>
            <a:off x="1687710" y="2576559"/>
            <a:ext cx="1074061" cy="588776"/>
          </a:xfrm>
          <a:prstGeom prst="rect">
            <a:avLst/>
          </a:prstGeom>
          <a:solidFill>
            <a:schemeClr val="accent2">
              <a:lumMod val="40000"/>
              <a:lumOff val="6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Teaching </a:t>
            </a:r>
          </a:p>
          <a:p>
            <a:pPr algn="ctr"/>
            <a:r>
              <a:rPr lang="en-US" dirty="0"/>
              <a:t>Lecture</a:t>
            </a:r>
          </a:p>
        </p:txBody>
      </p:sp>
      <p:sp>
        <p:nvSpPr>
          <p:cNvPr id="15" name="Rectangle 14">
            <a:extLst>
              <a:ext uri="{FF2B5EF4-FFF2-40B4-BE49-F238E27FC236}">
                <a16:creationId xmlns:a16="http://schemas.microsoft.com/office/drawing/2014/main" id="{59D89E0C-A2F7-C341-9965-1B80E8E93FA6}"/>
              </a:ext>
            </a:extLst>
          </p:cNvPr>
          <p:cNvSpPr/>
          <p:nvPr/>
        </p:nvSpPr>
        <p:spPr>
          <a:xfrm>
            <a:off x="7421388" y="3599935"/>
            <a:ext cx="852055" cy="441578"/>
          </a:xfrm>
          <a:prstGeom prst="rect">
            <a:avLst/>
          </a:prstGeom>
          <a:solidFill>
            <a:srgbClr val="FF9300">
              <a:alpha val="75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9D89E0C-A2F7-C341-9965-1B80E8E93FA6}"/>
              </a:ext>
            </a:extLst>
          </p:cNvPr>
          <p:cNvSpPr/>
          <p:nvPr/>
        </p:nvSpPr>
        <p:spPr>
          <a:xfrm>
            <a:off x="6264803" y="3795560"/>
            <a:ext cx="820177" cy="911210"/>
          </a:xfrm>
          <a:prstGeom prst="rect">
            <a:avLst/>
          </a:prstGeom>
          <a:solidFill>
            <a:srgbClr val="FF9300">
              <a:alpha val="75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6544042" y="4710883"/>
            <a:ext cx="658914" cy="507888"/>
          </a:xfrm>
          <a:prstGeom prst="rect">
            <a:avLst/>
          </a:prstGeom>
          <a:solidFill>
            <a:schemeClr val="accent6">
              <a:lumMod val="75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59D89E0C-A2F7-C341-9965-1B80E8E93FA6}"/>
              </a:ext>
            </a:extLst>
          </p:cNvPr>
          <p:cNvSpPr/>
          <p:nvPr/>
        </p:nvSpPr>
        <p:spPr>
          <a:xfrm>
            <a:off x="7439580" y="4064292"/>
            <a:ext cx="833864" cy="400121"/>
          </a:xfrm>
          <a:prstGeom prst="rect">
            <a:avLst/>
          </a:prstGeom>
          <a:solidFill>
            <a:srgbClr val="FF9300">
              <a:alpha val="75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9D89E0C-A2F7-C341-9965-1B80E8E93FA6}"/>
              </a:ext>
            </a:extLst>
          </p:cNvPr>
          <p:cNvSpPr/>
          <p:nvPr/>
        </p:nvSpPr>
        <p:spPr>
          <a:xfrm>
            <a:off x="7430842" y="4467993"/>
            <a:ext cx="852055" cy="497949"/>
          </a:xfrm>
          <a:prstGeom prst="rect">
            <a:avLst/>
          </a:prstGeom>
          <a:solidFill>
            <a:srgbClr val="FF9300">
              <a:alpha val="75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59D89E0C-A2F7-C341-9965-1B80E8E93FA6}"/>
              </a:ext>
            </a:extLst>
          </p:cNvPr>
          <p:cNvSpPr/>
          <p:nvPr/>
        </p:nvSpPr>
        <p:spPr>
          <a:xfrm>
            <a:off x="7663402" y="4974810"/>
            <a:ext cx="622815" cy="461319"/>
          </a:xfrm>
          <a:prstGeom prst="rect">
            <a:avLst/>
          </a:prstGeom>
          <a:solidFill>
            <a:srgbClr val="FF9300">
              <a:alpha val="75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C7D0FB1A-DE42-CE48-8D73-45C338940A3B}"/>
              </a:ext>
            </a:extLst>
          </p:cNvPr>
          <p:cNvSpPr/>
          <p:nvPr/>
        </p:nvSpPr>
        <p:spPr>
          <a:xfrm>
            <a:off x="7417554" y="2882528"/>
            <a:ext cx="708783" cy="713827"/>
          </a:xfrm>
          <a:prstGeom prst="rect">
            <a:avLst/>
          </a:prstGeom>
          <a:solidFill>
            <a:srgbClr val="FFFC00">
              <a:alpha val="7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59D89E0C-A2F7-C341-9965-1B80E8E93FA6}"/>
              </a:ext>
            </a:extLst>
          </p:cNvPr>
          <p:cNvSpPr/>
          <p:nvPr/>
        </p:nvSpPr>
        <p:spPr>
          <a:xfrm>
            <a:off x="7465305" y="6068292"/>
            <a:ext cx="560256" cy="471054"/>
          </a:xfrm>
          <a:prstGeom prst="rect">
            <a:avLst/>
          </a:prstGeom>
          <a:solidFill>
            <a:srgbClr val="FF93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7442291" y="5000667"/>
            <a:ext cx="181658" cy="414821"/>
          </a:xfrm>
          <a:prstGeom prst="rect">
            <a:avLst/>
          </a:prstGeom>
          <a:solidFill>
            <a:schemeClr val="bg2">
              <a:lumMod val="9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9D89E0C-A2F7-C341-9965-1B80E8E93FA6}"/>
              </a:ext>
            </a:extLst>
          </p:cNvPr>
          <p:cNvSpPr/>
          <p:nvPr/>
        </p:nvSpPr>
        <p:spPr>
          <a:xfrm>
            <a:off x="7430842" y="5702213"/>
            <a:ext cx="947293" cy="351862"/>
          </a:xfrm>
          <a:prstGeom prst="rect">
            <a:avLst/>
          </a:prstGeom>
          <a:solidFill>
            <a:srgbClr val="FF93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7450772" y="5470854"/>
            <a:ext cx="416574" cy="193933"/>
          </a:xfrm>
          <a:prstGeom prst="rect">
            <a:avLst/>
          </a:prstGeom>
          <a:solidFill>
            <a:schemeClr val="bg2">
              <a:lumMod val="9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59D89E0C-A2F7-C341-9965-1B80E8E93FA6}"/>
              </a:ext>
            </a:extLst>
          </p:cNvPr>
          <p:cNvSpPr/>
          <p:nvPr/>
        </p:nvSpPr>
        <p:spPr>
          <a:xfrm>
            <a:off x="7900334" y="5482601"/>
            <a:ext cx="452005" cy="196832"/>
          </a:xfrm>
          <a:prstGeom prst="rect">
            <a:avLst/>
          </a:prstGeom>
          <a:solidFill>
            <a:srgbClr val="FF93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7D0FB1A-DE42-CE48-8D73-45C338940A3B}"/>
              </a:ext>
            </a:extLst>
          </p:cNvPr>
          <p:cNvSpPr/>
          <p:nvPr/>
        </p:nvSpPr>
        <p:spPr>
          <a:xfrm>
            <a:off x="8050816" y="6260109"/>
            <a:ext cx="301523" cy="279237"/>
          </a:xfrm>
          <a:prstGeom prst="rect">
            <a:avLst/>
          </a:prstGeom>
          <a:solidFill>
            <a:srgbClr val="FFFC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C7D0FB1A-DE42-CE48-8D73-45C338940A3B}"/>
              </a:ext>
            </a:extLst>
          </p:cNvPr>
          <p:cNvSpPr/>
          <p:nvPr/>
        </p:nvSpPr>
        <p:spPr>
          <a:xfrm>
            <a:off x="8154207" y="3111254"/>
            <a:ext cx="226645" cy="486891"/>
          </a:xfrm>
          <a:prstGeom prst="rect">
            <a:avLst/>
          </a:prstGeom>
          <a:solidFill>
            <a:srgbClr val="FFFC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8154003" y="2907863"/>
            <a:ext cx="213769" cy="173918"/>
          </a:xfrm>
          <a:prstGeom prst="rect">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6272800" y="2686666"/>
            <a:ext cx="882895" cy="670211"/>
          </a:xfrm>
          <a:prstGeom prst="rect">
            <a:avLst/>
          </a:prstGeom>
          <a:solidFill>
            <a:schemeClr val="accent2">
              <a:lumMod val="40000"/>
              <a:lumOff val="60000"/>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59D89E0C-A2F7-C341-9965-1B80E8E93FA6}"/>
              </a:ext>
            </a:extLst>
          </p:cNvPr>
          <p:cNvSpPr/>
          <p:nvPr/>
        </p:nvSpPr>
        <p:spPr>
          <a:xfrm>
            <a:off x="8596458" y="5304708"/>
            <a:ext cx="937580" cy="795010"/>
          </a:xfrm>
          <a:prstGeom prst="rect">
            <a:avLst/>
          </a:prstGeom>
          <a:solidFill>
            <a:srgbClr val="FF93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9063872" y="4305023"/>
            <a:ext cx="417511" cy="996000"/>
          </a:xfrm>
          <a:prstGeom prst="rect">
            <a:avLst/>
          </a:prstGeom>
          <a:solidFill>
            <a:schemeClr val="accent6">
              <a:lumMod val="75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59D89E0C-A2F7-C341-9965-1B80E8E93FA6}"/>
              </a:ext>
            </a:extLst>
          </p:cNvPr>
          <p:cNvSpPr/>
          <p:nvPr/>
        </p:nvSpPr>
        <p:spPr>
          <a:xfrm>
            <a:off x="8668816" y="4284593"/>
            <a:ext cx="379797" cy="1020113"/>
          </a:xfrm>
          <a:prstGeom prst="rect">
            <a:avLst/>
          </a:prstGeom>
          <a:solidFill>
            <a:srgbClr val="FF93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C7D0FB1A-DE42-CE48-8D73-45C338940A3B}"/>
              </a:ext>
            </a:extLst>
          </p:cNvPr>
          <p:cNvSpPr/>
          <p:nvPr/>
        </p:nvSpPr>
        <p:spPr>
          <a:xfrm>
            <a:off x="8598239" y="3239840"/>
            <a:ext cx="893394" cy="681097"/>
          </a:xfrm>
          <a:prstGeom prst="rect">
            <a:avLst/>
          </a:prstGeom>
          <a:solidFill>
            <a:srgbClr val="FFFC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7D0FB1A-DE42-CE48-8D73-45C338940A3B}"/>
              </a:ext>
            </a:extLst>
          </p:cNvPr>
          <p:cNvSpPr/>
          <p:nvPr/>
        </p:nvSpPr>
        <p:spPr>
          <a:xfrm>
            <a:off x="9075673" y="2946103"/>
            <a:ext cx="423483" cy="297971"/>
          </a:xfrm>
          <a:prstGeom prst="rect">
            <a:avLst/>
          </a:prstGeom>
          <a:solidFill>
            <a:srgbClr val="FFFC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C7D0FB1A-DE42-CE48-8D73-45C338940A3B}"/>
              </a:ext>
            </a:extLst>
          </p:cNvPr>
          <p:cNvSpPr/>
          <p:nvPr/>
        </p:nvSpPr>
        <p:spPr>
          <a:xfrm>
            <a:off x="9056136" y="3920939"/>
            <a:ext cx="443020" cy="363654"/>
          </a:xfrm>
          <a:prstGeom prst="rect">
            <a:avLst/>
          </a:prstGeom>
          <a:solidFill>
            <a:srgbClr val="FFFC00">
              <a:alpha val="7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8681529" y="2937877"/>
            <a:ext cx="365440" cy="293736"/>
          </a:xfrm>
          <a:prstGeom prst="rect">
            <a:avLst/>
          </a:prstGeom>
          <a:solidFill>
            <a:schemeClr val="accent6">
              <a:lumMod val="75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8563627" y="3954178"/>
            <a:ext cx="462057" cy="302663"/>
          </a:xfrm>
          <a:prstGeom prst="rect">
            <a:avLst/>
          </a:prstGeom>
          <a:solidFill>
            <a:schemeClr val="bg2">
              <a:lumMod val="9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p:nvSpPr>
        <p:spPr>
          <a:xfrm>
            <a:off x="5131144" y="5436202"/>
            <a:ext cx="688138" cy="663516"/>
          </a:xfrm>
          <a:prstGeom prst="rect">
            <a:avLst/>
          </a:prstGeom>
          <a:solidFill>
            <a:schemeClr val="accent1">
              <a:lumMod val="40000"/>
              <a:lumOff val="6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
        <p:nvSpPr>
          <p:cNvPr id="42" name="Rectangle 41">
            <a:extLst>
              <a:ext uri="{FF2B5EF4-FFF2-40B4-BE49-F238E27FC236}">
                <a16:creationId xmlns:a16="http://schemas.microsoft.com/office/drawing/2014/main" id="{C7D0FB1A-DE42-CE48-8D73-45C338940A3B}"/>
              </a:ext>
            </a:extLst>
          </p:cNvPr>
          <p:cNvSpPr/>
          <p:nvPr/>
        </p:nvSpPr>
        <p:spPr>
          <a:xfrm>
            <a:off x="5131144" y="4672899"/>
            <a:ext cx="601300" cy="432543"/>
          </a:xfrm>
          <a:prstGeom prst="rect">
            <a:avLst/>
          </a:prstGeom>
          <a:solidFill>
            <a:srgbClr val="FFFC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5771847" y="4646080"/>
            <a:ext cx="259128" cy="354587"/>
          </a:xfrm>
          <a:prstGeom prst="rect">
            <a:avLst/>
          </a:prstGeom>
          <a:solidFill>
            <a:schemeClr val="accent6">
              <a:lumMod val="75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141417" y="3823384"/>
            <a:ext cx="898697" cy="807081"/>
          </a:xfrm>
          <a:prstGeom prst="rect">
            <a:avLst/>
          </a:prstGeom>
          <a:solidFill>
            <a:schemeClr val="accent1">
              <a:lumMod val="40000"/>
              <a:lumOff val="6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
        <p:nvSpPr>
          <p:cNvPr id="46" name="Rectangle 45"/>
          <p:cNvSpPr/>
          <p:nvPr/>
        </p:nvSpPr>
        <p:spPr>
          <a:xfrm>
            <a:off x="5819282" y="5412995"/>
            <a:ext cx="520333" cy="686723"/>
          </a:xfrm>
          <a:prstGeom prst="rect">
            <a:avLst/>
          </a:prstGeom>
          <a:solidFill>
            <a:schemeClr val="bg2">
              <a:lumMod val="9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59D89E0C-A2F7-C341-9965-1B80E8E93FA6}"/>
              </a:ext>
            </a:extLst>
          </p:cNvPr>
          <p:cNvSpPr/>
          <p:nvPr/>
        </p:nvSpPr>
        <p:spPr>
          <a:xfrm>
            <a:off x="5141417" y="2907862"/>
            <a:ext cx="830706" cy="427251"/>
          </a:xfrm>
          <a:prstGeom prst="rect">
            <a:avLst/>
          </a:prstGeom>
          <a:solidFill>
            <a:srgbClr val="FF93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343422" y="1286229"/>
            <a:ext cx="366978" cy="917043"/>
          </a:xfrm>
          <a:prstGeom prst="rect">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C7D0FB1A-DE42-CE48-8D73-45C338940A3B}"/>
              </a:ext>
            </a:extLst>
          </p:cNvPr>
          <p:cNvSpPr/>
          <p:nvPr/>
        </p:nvSpPr>
        <p:spPr>
          <a:xfrm>
            <a:off x="5737454" y="1276757"/>
            <a:ext cx="322522" cy="944488"/>
          </a:xfrm>
          <a:prstGeom prst="rect">
            <a:avLst/>
          </a:prstGeom>
          <a:solidFill>
            <a:srgbClr val="FFFC00">
              <a:alpha val="7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C7D0FB1A-DE42-CE48-8D73-45C338940A3B}"/>
              </a:ext>
            </a:extLst>
          </p:cNvPr>
          <p:cNvSpPr/>
          <p:nvPr/>
        </p:nvSpPr>
        <p:spPr>
          <a:xfrm>
            <a:off x="6078847" y="1276757"/>
            <a:ext cx="465195" cy="706761"/>
          </a:xfrm>
          <a:prstGeom prst="rect">
            <a:avLst/>
          </a:prstGeom>
          <a:solidFill>
            <a:srgbClr val="FFFC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C7D0FB1A-DE42-CE48-8D73-45C338940A3B}"/>
              </a:ext>
            </a:extLst>
          </p:cNvPr>
          <p:cNvSpPr/>
          <p:nvPr/>
        </p:nvSpPr>
        <p:spPr>
          <a:xfrm>
            <a:off x="5771847" y="2450811"/>
            <a:ext cx="272654" cy="454474"/>
          </a:xfrm>
          <a:prstGeom prst="rect">
            <a:avLst/>
          </a:prstGeom>
          <a:solidFill>
            <a:srgbClr val="FFFC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p:cNvSpPr/>
          <p:nvPr/>
        </p:nvSpPr>
        <p:spPr>
          <a:xfrm>
            <a:off x="5583151" y="3330864"/>
            <a:ext cx="472262" cy="464696"/>
          </a:xfrm>
          <a:prstGeom prst="rect">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p:cNvSpPr/>
          <p:nvPr/>
        </p:nvSpPr>
        <p:spPr>
          <a:xfrm>
            <a:off x="5131143" y="3345944"/>
            <a:ext cx="449059" cy="475960"/>
          </a:xfrm>
          <a:prstGeom prst="rect">
            <a:avLst/>
          </a:prstGeom>
          <a:solidFill>
            <a:schemeClr val="accent1">
              <a:lumMod val="40000"/>
              <a:lumOff val="6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
        <p:nvSpPr>
          <p:cNvPr id="54" name="Rectangle 53"/>
          <p:cNvSpPr/>
          <p:nvPr/>
        </p:nvSpPr>
        <p:spPr>
          <a:xfrm>
            <a:off x="6544042" y="1297833"/>
            <a:ext cx="477526" cy="324357"/>
          </a:xfrm>
          <a:prstGeom prst="rect">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2FA9F6B1-2C91-9B49-85C9-5D9F1F089791}"/>
              </a:ext>
            </a:extLst>
          </p:cNvPr>
          <p:cNvSpPr/>
          <p:nvPr/>
        </p:nvSpPr>
        <p:spPr>
          <a:xfrm>
            <a:off x="6555721" y="1674421"/>
            <a:ext cx="440931" cy="5876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
        <p:nvSpPr>
          <p:cNvPr id="57" name="Rectangle 56">
            <a:extLst>
              <a:ext uri="{FF2B5EF4-FFF2-40B4-BE49-F238E27FC236}">
                <a16:creationId xmlns:a16="http://schemas.microsoft.com/office/drawing/2014/main" id="{2FA9F6B1-2C91-9B49-85C9-5D9F1F089791}"/>
              </a:ext>
            </a:extLst>
          </p:cNvPr>
          <p:cNvSpPr/>
          <p:nvPr/>
        </p:nvSpPr>
        <p:spPr>
          <a:xfrm>
            <a:off x="6562339" y="1647351"/>
            <a:ext cx="440931" cy="555921"/>
          </a:xfrm>
          <a:prstGeom prst="rect">
            <a:avLst/>
          </a:prstGeom>
          <a:solidFill>
            <a:srgbClr val="BF9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
        <p:nvSpPr>
          <p:cNvPr id="58" name="Rectangle 57"/>
          <p:cNvSpPr/>
          <p:nvPr/>
        </p:nvSpPr>
        <p:spPr>
          <a:xfrm>
            <a:off x="7745833" y="1276757"/>
            <a:ext cx="224008" cy="281243"/>
          </a:xfrm>
          <a:prstGeom prst="rect">
            <a:avLst/>
          </a:prstGeom>
          <a:solidFill>
            <a:schemeClr val="bg2">
              <a:lumMod val="9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4E1E38BF-E43C-7D43-B0F5-E60582257700}"/>
              </a:ext>
            </a:extLst>
          </p:cNvPr>
          <p:cNvSpPr/>
          <p:nvPr/>
        </p:nvSpPr>
        <p:spPr>
          <a:xfrm>
            <a:off x="7501241" y="1286229"/>
            <a:ext cx="227693" cy="271771"/>
          </a:xfrm>
          <a:prstGeom prst="rect">
            <a:avLst/>
          </a:prstGeom>
          <a:solidFill>
            <a:srgbClr val="FF2600">
              <a:alpha val="8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67407232-5122-9946-A018-CC20E0FE0300}"/>
              </a:ext>
            </a:extLst>
          </p:cNvPr>
          <p:cNvSpPr/>
          <p:nvPr/>
        </p:nvSpPr>
        <p:spPr>
          <a:xfrm>
            <a:off x="6830420" y="3374692"/>
            <a:ext cx="345699" cy="418464"/>
          </a:xfrm>
          <a:prstGeom prst="rect">
            <a:avLst/>
          </a:prstGeom>
          <a:solidFill>
            <a:schemeClr val="bg2">
              <a:lumMod val="50000"/>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p:cNvSpPr/>
          <p:nvPr/>
        </p:nvSpPr>
        <p:spPr>
          <a:xfrm>
            <a:off x="6282354" y="3367191"/>
            <a:ext cx="524929" cy="409826"/>
          </a:xfrm>
          <a:prstGeom prst="rect">
            <a:avLst/>
          </a:prstGeom>
          <a:solidFill>
            <a:schemeClr val="accent6">
              <a:lumMod val="75000"/>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25EA07C7-C5D4-6944-A025-2D02E8B711A3}"/>
              </a:ext>
            </a:extLst>
          </p:cNvPr>
          <p:cNvSpPr/>
          <p:nvPr/>
        </p:nvSpPr>
        <p:spPr>
          <a:xfrm>
            <a:off x="7039787" y="1303391"/>
            <a:ext cx="436538" cy="669813"/>
          </a:xfrm>
          <a:prstGeom prst="rect">
            <a:avLst/>
          </a:prstGeom>
          <a:solidFill>
            <a:srgbClr val="FFFC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B37D6C42-1541-BE49-B22C-0EE702B867B2}"/>
              </a:ext>
            </a:extLst>
          </p:cNvPr>
          <p:cNvSpPr/>
          <p:nvPr/>
        </p:nvSpPr>
        <p:spPr>
          <a:xfrm>
            <a:off x="9160624" y="1297834"/>
            <a:ext cx="709487" cy="860736"/>
          </a:xfrm>
          <a:prstGeom prst="rect">
            <a:avLst/>
          </a:prstGeom>
          <a:solidFill>
            <a:schemeClr val="bg2">
              <a:lumMod val="5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4462FF63-FA01-6A44-9B90-ECD211D386E2}"/>
              </a:ext>
            </a:extLst>
          </p:cNvPr>
          <p:cNvSpPr/>
          <p:nvPr/>
        </p:nvSpPr>
        <p:spPr>
          <a:xfrm>
            <a:off x="8169334" y="1663851"/>
            <a:ext cx="999799" cy="263657"/>
          </a:xfrm>
          <a:prstGeom prst="rect">
            <a:avLst/>
          </a:prstGeom>
          <a:solidFill>
            <a:schemeClr val="bg2">
              <a:lumMod val="5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48723495-5F50-484F-9478-740A211025C9}"/>
              </a:ext>
            </a:extLst>
          </p:cNvPr>
          <p:cNvSpPr/>
          <p:nvPr/>
        </p:nvSpPr>
        <p:spPr>
          <a:xfrm>
            <a:off x="7986740" y="1276756"/>
            <a:ext cx="721766" cy="383515"/>
          </a:xfrm>
          <a:prstGeom prst="rect">
            <a:avLst/>
          </a:prstGeom>
          <a:solidFill>
            <a:schemeClr val="bg2">
              <a:lumMod val="5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77E88731-4206-7F49-B961-F98589621C5D}"/>
              </a:ext>
            </a:extLst>
          </p:cNvPr>
          <p:cNvSpPr/>
          <p:nvPr/>
        </p:nvSpPr>
        <p:spPr>
          <a:xfrm>
            <a:off x="7501242" y="1599192"/>
            <a:ext cx="468600" cy="249222"/>
          </a:xfrm>
          <a:prstGeom prst="rect">
            <a:avLst/>
          </a:prstGeom>
          <a:solidFill>
            <a:schemeClr val="bg2">
              <a:lumMod val="5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0B529247-9440-FD49-B7D6-684B960A11A5}"/>
              </a:ext>
            </a:extLst>
          </p:cNvPr>
          <p:cNvSpPr/>
          <p:nvPr/>
        </p:nvSpPr>
        <p:spPr>
          <a:xfrm>
            <a:off x="7508562" y="1871303"/>
            <a:ext cx="229939" cy="233353"/>
          </a:xfrm>
          <a:prstGeom prst="rect">
            <a:avLst/>
          </a:prstGeom>
          <a:solidFill>
            <a:schemeClr val="bg2">
              <a:lumMod val="5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a:extLst>
              <a:ext uri="{FF2B5EF4-FFF2-40B4-BE49-F238E27FC236}">
                <a16:creationId xmlns:a16="http://schemas.microsoft.com/office/drawing/2014/main" id="{B155AC7A-4376-3F4A-807D-A00994CDA20B}"/>
              </a:ext>
            </a:extLst>
          </p:cNvPr>
          <p:cNvSpPr/>
          <p:nvPr/>
        </p:nvSpPr>
        <p:spPr>
          <a:xfrm>
            <a:off x="8741457" y="1362564"/>
            <a:ext cx="378024" cy="276816"/>
          </a:xfrm>
          <a:prstGeom prst="rect">
            <a:avLst/>
          </a:prstGeom>
          <a:solidFill>
            <a:schemeClr val="accent6">
              <a:lumMod val="75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88403CB0-CCA3-244B-8593-310DB5BC7781}"/>
              </a:ext>
            </a:extLst>
          </p:cNvPr>
          <p:cNvSpPr/>
          <p:nvPr/>
        </p:nvSpPr>
        <p:spPr>
          <a:xfrm>
            <a:off x="7779644" y="1955657"/>
            <a:ext cx="1313759" cy="265588"/>
          </a:xfrm>
          <a:prstGeom prst="rect">
            <a:avLst/>
          </a:prstGeom>
          <a:solidFill>
            <a:schemeClr val="accent6">
              <a:lumMod val="75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D49E9D15-4AB3-9544-B433-7D7108E2D34A}"/>
              </a:ext>
            </a:extLst>
          </p:cNvPr>
          <p:cNvSpPr/>
          <p:nvPr/>
        </p:nvSpPr>
        <p:spPr>
          <a:xfrm>
            <a:off x="9870111" y="1297833"/>
            <a:ext cx="459634" cy="271771"/>
          </a:xfrm>
          <a:prstGeom prst="rect">
            <a:avLst/>
          </a:prstGeom>
          <a:solidFill>
            <a:schemeClr val="accent6">
              <a:lumMod val="75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92378E3E-2932-1E43-87DB-98BD489D5675}"/>
              </a:ext>
            </a:extLst>
          </p:cNvPr>
          <p:cNvSpPr/>
          <p:nvPr/>
        </p:nvSpPr>
        <p:spPr>
          <a:xfrm>
            <a:off x="7770739" y="1857282"/>
            <a:ext cx="378024" cy="81011"/>
          </a:xfrm>
          <a:prstGeom prst="rect">
            <a:avLst/>
          </a:prstGeom>
          <a:solidFill>
            <a:schemeClr val="accent6">
              <a:lumMod val="75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8F46C404-DF50-F44C-AF23-B355C49566EE}"/>
              </a:ext>
            </a:extLst>
          </p:cNvPr>
          <p:cNvSpPr/>
          <p:nvPr/>
        </p:nvSpPr>
        <p:spPr>
          <a:xfrm>
            <a:off x="7986739" y="1674421"/>
            <a:ext cx="178921" cy="182861"/>
          </a:xfrm>
          <a:prstGeom prst="rect">
            <a:avLst/>
          </a:prstGeom>
          <a:solidFill>
            <a:schemeClr val="bg2">
              <a:lumMod val="5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3CF54C29-C7FD-0249-832C-8ACAD325049E}"/>
              </a:ext>
            </a:extLst>
          </p:cNvPr>
          <p:cNvSpPr/>
          <p:nvPr/>
        </p:nvSpPr>
        <p:spPr>
          <a:xfrm>
            <a:off x="7510315" y="2100626"/>
            <a:ext cx="154422" cy="111231"/>
          </a:xfrm>
          <a:prstGeom prst="rect">
            <a:avLst/>
          </a:prstGeom>
          <a:solidFill>
            <a:schemeClr val="bg2">
              <a:lumMod val="5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CE7B03C9-1E5C-D840-9CCE-05246DF37E02}"/>
              </a:ext>
            </a:extLst>
          </p:cNvPr>
          <p:cNvSpPr/>
          <p:nvPr/>
        </p:nvSpPr>
        <p:spPr>
          <a:xfrm>
            <a:off x="6263536" y="4706769"/>
            <a:ext cx="227852" cy="512001"/>
          </a:xfrm>
          <a:prstGeom prst="rect">
            <a:avLst/>
          </a:prstGeom>
          <a:solidFill>
            <a:schemeClr val="bg2">
              <a:lumMod val="9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129B999A-2FAC-6146-9D4E-121B219CE42B}"/>
              </a:ext>
            </a:extLst>
          </p:cNvPr>
          <p:cNvSpPr/>
          <p:nvPr/>
        </p:nvSpPr>
        <p:spPr>
          <a:xfrm>
            <a:off x="5343422" y="403453"/>
            <a:ext cx="5455299" cy="860736"/>
          </a:xfrm>
          <a:prstGeom prst="rect">
            <a:avLst/>
          </a:prstGeom>
          <a:solidFill>
            <a:schemeClr val="bg2">
              <a:lumMod val="5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7AC19318-B51D-4E49-9D48-B8E8040A6E89}"/>
              </a:ext>
            </a:extLst>
          </p:cNvPr>
          <p:cNvSpPr/>
          <p:nvPr/>
        </p:nvSpPr>
        <p:spPr>
          <a:xfrm>
            <a:off x="3514157" y="1101557"/>
            <a:ext cx="319905" cy="379663"/>
          </a:xfrm>
          <a:prstGeom prst="rect">
            <a:avLst/>
          </a:prstGeom>
          <a:solidFill>
            <a:schemeClr val="bg2">
              <a:lumMod val="9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64B36F3F-148F-264C-8E7C-9ED5B0A4C90F}"/>
              </a:ext>
            </a:extLst>
          </p:cNvPr>
          <p:cNvSpPr/>
          <p:nvPr/>
        </p:nvSpPr>
        <p:spPr>
          <a:xfrm>
            <a:off x="3514157" y="786063"/>
            <a:ext cx="442896" cy="267369"/>
          </a:xfrm>
          <a:prstGeom prst="rect">
            <a:avLst/>
          </a:prstGeom>
          <a:solidFill>
            <a:schemeClr val="bg2">
              <a:lumMod val="9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D2EA9329-FBAE-2046-AF79-370FA5D3B07B}"/>
              </a:ext>
            </a:extLst>
          </p:cNvPr>
          <p:cNvSpPr/>
          <p:nvPr/>
        </p:nvSpPr>
        <p:spPr>
          <a:xfrm>
            <a:off x="3973197" y="796757"/>
            <a:ext cx="486508" cy="256675"/>
          </a:xfrm>
          <a:prstGeom prst="rect">
            <a:avLst/>
          </a:prstGeom>
          <a:solidFill>
            <a:schemeClr val="bg2">
              <a:lumMod val="9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a16="http://schemas.microsoft.com/office/drawing/2014/main" id="{89D77C25-21C2-4347-8101-C585D23DB9D5}"/>
              </a:ext>
            </a:extLst>
          </p:cNvPr>
          <p:cNvSpPr/>
          <p:nvPr/>
        </p:nvSpPr>
        <p:spPr>
          <a:xfrm>
            <a:off x="4475849" y="796757"/>
            <a:ext cx="442896" cy="256675"/>
          </a:xfrm>
          <a:prstGeom prst="rect">
            <a:avLst/>
          </a:prstGeom>
          <a:solidFill>
            <a:schemeClr val="bg2">
              <a:lumMod val="9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9DAB7E20-42A2-AD41-841E-3292FE22DE89}"/>
              </a:ext>
            </a:extLst>
          </p:cNvPr>
          <p:cNvSpPr/>
          <p:nvPr/>
        </p:nvSpPr>
        <p:spPr>
          <a:xfrm>
            <a:off x="4575849" y="1101557"/>
            <a:ext cx="315456" cy="379663"/>
          </a:xfrm>
          <a:prstGeom prst="rect">
            <a:avLst/>
          </a:prstGeom>
          <a:solidFill>
            <a:schemeClr val="bg2">
              <a:lumMod val="9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ED70BF3F-45D1-7644-B872-DDA7A19D3719}"/>
              </a:ext>
            </a:extLst>
          </p:cNvPr>
          <p:cNvSpPr/>
          <p:nvPr/>
        </p:nvSpPr>
        <p:spPr>
          <a:xfrm>
            <a:off x="3973197" y="1225116"/>
            <a:ext cx="442896" cy="488378"/>
          </a:xfrm>
          <a:prstGeom prst="rect">
            <a:avLst/>
          </a:prstGeom>
          <a:solidFill>
            <a:schemeClr val="bg2">
              <a:lumMod val="9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9CA2A7BC-82BC-2747-B84B-2527DCA33776}"/>
              </a:ext>
            </a:extLst>
          </p:cNvPr>
          <p:cNvSpPr/>
          <p:nvPr/>
        </p:nvSpPr>
        <p:spPr>
          <a:xfrm>
            <a:off x="8561179" y="4494948"/>
            <a:ext cx="100114" cy="803283"/>
          </a:xfrm>
          <a:prstGeom prst="rect">
            <a:avLst/>
          </a:prstGeom>
          <a:solidFill>
            <a:srgbClr val="FF93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a:extLst>
              <a:ext uri="{FF2B5EF4-FFF2-40B4-BE49-F238E27FC236}">
                <a16:creationId xmlns:a16="http://schemas.microsoft.com/office/drawing/2014/main" id="{6F909862-EE0D-6844-AB49-55E1B73225D0}"/>
              </a:ext>
            </a:extLst>
          </p:cNvPr>
          <p:cNvSpPr/>
          <p:nvPr/>
        </p:nvSpPr>
        <p:spPr>
          <a:xfrm>
            <a:off x="5107890" y="5235745"/>
            <a:ext cx="169986" cy="194224"/>
          </a:xfrm>
          <a:prstGeom prst="rect">
            <a:avLst/>
          </a:prstGeom>
          <a:solidFill>
            <a:schemeClr val="accent6">
              <a:lumMod val="75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D5265C79-C0D0-1347-8F35-2525FF7B3A64}"/>
              </a:ext>
            </a:extLst>
          </p:cNvPr>
          <p:cNvSpPr/>
          <p:nvPr/>
        </p:nvSpPr>
        <p:spPr>
          <a:xfrm>
            <a:off x="6852865" y="2460121"/>
            <a:ext cx="373843" cy="211246"/>
          </a:xfrm>
          <a:prstGeom prst="rect">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87">
            <a:extLst>
              <a:ext uri="{FF2B5EF4-FFF2-40B4-BE49-F238E27FC236}">
                <a16:creationId xmlns:a16="http://schemas.microsoft.com/office/drawing/2014/main" id="{9FD1E788-DF46-4B44-90AB-3B396E226FC3}"/>
              </a:ext>
            </a:extLst>
          </p:cNvPr>
          <p:cNvSpPr/>
          <p:nvPr/>
        </p:nvSpPr>
        <p:spPr>
          <a:xfrm>
            <a:off x="6755473" y="2540373"/>
            <a:ext cx="96681" cy="137675"/>
          </a:xfrm>
          <a:prstGeom prst="rect">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B1C819DA-0972-0B4C-8BE4-A2FF488DB55B}"/>
              </a:ext>
            </a:extLst>
          </p:cNvPr>
          <p:cNvSpPr/>
          <p:nvPr/>
        </p:nvSpPr>
        <p:spPr>
          <a:xfrm>
            <a:off x="8286649" y="3793156"/>
            <a:ext cx="65690" cy="511867"/>
          </a:xfrm>
          <a:prstGeom prst="rect">
            <a:avLst/>
          </a:prstGeom>
          <a:solidFill>
            <a:srgbClr val="FF9300">
              <a:alpha val="75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89">
            <a:extLst>
              <a:ext uri="{FF2B5EF4-FFF2-40B4-BE49-F238E27FC236}">
                <a16:creationId xmlns:a16="http://schemas.microsoft.com/office/drawing/2014/main" id="{001AFFF9-BDAB-9044-B62A-2F334E7525E4}"/>
              </a:ext>
            </a:extLst>
          </p:cNvPr>
          <p:cNvSpPr/>
          <p:nvPr/>
        </p:nvSpPr>
        <p:spPr>
          <a:xfrm>
            <a:off x="8298156" y="4509316"/>
            <a:ext cx="65690" cy="261302"/>
          </a:xfrm>
          <a:prstGeom prst="rect">
            <a:avLst/>
          </a:prstGeom>
          <a:solidFill>
            <a:srgbClr val="FF9300">
              <a:alpha val="75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a:extLst>
              <a:ext uri="{FF2B5EF4-FFF2-40B4-BE49-F238E27FC236}">
                <a16:creationId xmlns:a16="http://schemas.microsoft.com/office/drawing/2014/main" id="{1F4237E6-B100-2844-94F2-98F576C65B3A}"/>
              </a:ext>
            </a:extLst>
          </p:cNvPr>
          <p:cNvSpPr/>
          <p:nvPr/>
        </p:nvSpPr>
        <p:spPr>
          <a:xfrm>
            <a:off x="8282698" y="4995958"/>
            <a:ext cx="69642" cy="242814"/>
          </a:xfrm>
          <a:prstGeom prst="rect">
            <a:avLst/>
          </a:prstGeom>
          <a:solidFill>
            <a:srgbClr val="FF9300">
              <a:alpha val="75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a:extLst>
              <a:ext uri="{FF2B5EF4-FFF2-40B4-BE49-F238E27FC236}">
                <a16:creationId xmlns:a16="http://schemas.microsoft.com/office/drawing/2014/main" id="{BBA6BA92-0145-2846-AF10-0394B7E28DE3}"/>
              </a:ext>
            </a:extLst>
          </p:cNvPr>
          <p:cNvSpPr/>
          <p:nvPr/>
        </p:nvSpPr>
        <p:spPr>
          <a:xfrm>
            <a:off x="7098095" y="4509315"/>
            <a:ext cx="94522" cy="187449"/>
          </a:xfrm>
          <a:prstGeom prst="rect">
            <a:avLst/>
          </a:prstGeom>
          <a:solidFill>
            <a:srgbClr val="FF9300">
              <a:alpha val="75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a:extLst>
              <a:ext uri="{FF2B5EF4-FFF2-40B4-BE49-F238E27FC236}">
                <a16:creationId xmlns:a16="http://schemas.microsoft.com/office/drawing/2014/main" id="{55220C4E-A913-D547-9366-26178CBDCAF7}"/>
              </a:ext>
            </a:extLst>
          </p:cNvPr>
          <p:cNvSpPr/>
          <p:nvPr/>
        </p:nvSpPr>
        <p:spPr>
          <a:xfrm>
            <a:off x="7084980" y="4067193"/>
            <a:ext cx="117976" cy="207411"/>
          </a:xfrm>
          <a:prstGeom prst="rect">
            <a:avLst/>
          </a:prstGeom>
          <a:solidFill>
            <a:srgbClr val="FF9300">
              <a:alpha val="75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93">
            <a:extLst>
              <a:ext uri="{FF2B5EF4-FFF2-40B4-BE49-F238E27FC236}">
                <a16:creationId xmlns:a16="http://schemas.microsoft.com/office/drawing/2014/main" id="{D6A57612-2ECF-B040-BDE4-629D0EDBF3F9}"/>
              </a:ext>
            </a:extLst>
          </p:cNvPr>
          <p:cNvSpPr/>
          <p:nvPr/>
        </p:nvSpPr>
        <p:spPr>
          <a:xfrm flipH="1">
            <a:off x="7082143" y="4284466"/>
            <a:ext cx="45719" cy="208312"/>
          </a:xfrm>
          <a:prstGeom prst="rect">
            <a:avLst/>
          </a:prstGeom>
          <a:solidFill>
            <a:srgbClr val="FF9300">
              <a:alpha val="75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CE49D878-887D-1A49-9AC6-7F4873F39DBA}"/>
              </a:ext>
            </a:extLst>
          </p:cNvPr>
          <p:cNvSpPr/>
          <p:nvPr/>
        </p:nvSpPr>
        <p:spPr>
          <a:xfrm>
            <a:off x="5972122" y="2987961"/>
            <a:ext cx="91351" cy="123293"/>
          </a:xfrm>
          <a:prstGeom prst="rect">
            <a:avLst/>
          </a:prstGeom>
          <a:solidFill>
            <a:srgbClr val="FF9300">
              <a:alpha val="75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a:extLst>
              <a:ext uri="{FF2B5EF4-FFF2-40B4-BE49-F238E27FC236}">
                <a16:creationId xmlns:a16="http://schemas.microsoft.com/office/drawing/2014/main" id="{4E1E38BF-E43C-7D43-B0F5-E60582257700}"/>
              </a:ext>
            </a:extLst>
          </p:cNvPr>
          <p:cNvSpPr/>
          <p:nvPr/>
        </p:nvSpPr>
        <p:spPr>
          <a:xfrm>
            <a:off x="9913452" y="1638297"/>
            <a:ext cx="920484" cy="582948"/>
          </a:xfrm>
          <a:prstGeom prst="rect">
            <a:avLst/>
          </a:prstGeom>
          <a:solidFill>
            <a:srgbClr val="FF2600">
              <a:alpha val="8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a:extLst>
              <a:ext uri="{FF2B5EF4-FFF2-40B4-BE49-F238E27FC236}">
                <a16:creationId xmlns:a16="http://schemas.microsoft.com/office/drawing/2014/main" id="{4E1E38BF-E43C-7D43-B0F5-E60582257700}"/>
              </a:ext>
            </a:extLst>
          </p:cNvPr>
          <p:cNvSpPr/>
          <p:nvPr/>
        </p:nvSpPr>
        <p:spPr>
          <a:xfrm>
            <a:off x="10353324" y="1328134"/>
            <a:ext cx="445397" cy="294056"/>
          </a:xfrm>
          <a:prstGeom prst="rect">
            <a:avLst/>
          </a:prstGeom>
          <a:solidFill>
            <a:srgbClr val="FF2600">
              <a:alpha val="8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412412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E9B85D-6A98-704A-97F9-9D3600E957A7}"/>
              </a:ext>
            </a:extLst>
          </p:cNvPr>
          <p:cNvPicPr>
            <a:picLocks noChangeAspect="1"/>
          </p:cNvPicPr>
          <p:nvPr/>
        </p:nvPicPr>
        <p:blipFill rotWithShape="1">
          <a:blip r:embed="rId2" cstate="email">
            <a:alphaModFix/>
            <a:extLst>
              <a:ext uri="{BEBA8EAE-BF5A-486C-A8C5-ECC9F3942E4B}">
                <a14:imgProps xmlns:a14="http://schemas.microsoft.com/office/drawing/2010/main">
                  <a14:imgLayer r:embed="rId3">
                    <a14:imgEffect>
                      <a14:saturation sat="0"/>
                    </a14:imgEffect>
                    <a14:imgEffect>
                      <a14:brightnessContrast bright="40000" contrast="-20000"/>
                    </a14:imgEffect>
                  </a14:imgLayer>
                </a14:imgProps>
              </a:ext>
              <a:ext uri="{28A0092B-C50C-407E-A947-70E740481C1C}">
                <a14:useLocalDpi xmlns:a14="http://schemas.microsoft.com/office/drawing/2010/main"/>
              </a:ext>
            </a:extLst>
          </a:blip>
          <a:srcRect/>
          <a:stretch/>
        </p:blipFill>
        <p:spPr>
          <a:xfrm>
            <a:off x="3974995" y="92187"/>
            <a:ext cx="7428555" cy="6491484"/>
          </a:xfrm>
          <a:prstGeom prst="rect">
            <a:avLst/>
          </a:prstGeom>
        </p:spPr>
      </p:pic>
      <p:sp>
        <p:nvSpPr>
          <p:cNvPr id="4" name="Rectangle 3">
            <a:extLst>
              <a:ext uri="{FF2B5EF4-FFF2-40B4-BE49-F238E27FC236}">
                <a16:creationId xmlns:a16="http://schemas.microsoft.com/office/drawing/2014/main" id="{2FA9F6B1-2C91-9B49-85C9-5D9F1F089791}"/>
              </a:ext>
            </a:extLst>
          </p:cNvPr>
          <p:cNvSpPr/>
          <p:nvPr/>
        </p:nvSpPr>
        <p:spPr>
          <a:xfrm>
            <a:off x="159627" y="813558"/>
            <a:ext cx="1124808" cy="587621"/>
          </a:xfrm>
          <a:prstGeom prst="rect">
            <a:avLst/>
          </a:prstGeom>
          <a:solidFill>
            <a:srgbClr val="BF9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Biosafety</a:t>
            </a:r>
          </a:p>
        </p:txBody>
      </p:sp>
      <p:sp>
        <p:nvSpPr>
          <p:cNvPr id="5" name="TextBox 4"/>
          <p:cNvSpPr txBox="1"/>
          <p:nvPr/>
        </p:nvSpPr>
        <p:spPr>
          <a:xfrm>
            <a:off x="2508526" y="231363"/>
            <a:ext cx="1681479" cy="369332"/>
          </a:xfrm>
          <a:prstGeom prst="rect">
            <a:avLst/>
          </a:prstGeom>
          <a:noFill/>
        </p:spPr>
        <p:txBody>
          <a:bodyPr wrap="square" rtlCol="0">
            <a:spAutoFit/>
          </a:bodyPr>
          <a:lstStyle/>
          <a:p>
            <a:r>
              <a:rPr lang="en-US" b="1" u="sng" dirty="0"/>
              <a:t>S.E.C</a:t>
            </a:r>
            <a:r>
              <a:rPr lang="en-US" b="1" dirty="0"/>
              <a:t>. </a:t>
            </a:r>
            <a:r>
              <a:rPr lang="en-US" b="1" u="sng" dirty="0"/>
              <a:t>2</a:t>
            </a:r>
            <a:r>
              <a:rPr lang="en-US" b="1" u="sng" baseline="30000" dirty="0"/>
              <a:t>nd</a:t>
            </a:r>
            <a:r>
              <a:rPr lang="en-US" b="1" dirty="0"/>
              <a:t> </a:t>
            </a:r>
            <a:r>
              <a:rPr lang="en-US" b="1" u="sng" dirty="0"/>
              <a:t>Floor</a:t>
            </a:r>
          </a:p>
        </p:txBody>
      </p:sp>
      <p:sp>
        <p:nvSpPr>
          <p:cNvPr id="7" name="Rectangle 6">
            <a:extLst>
              <a:ext uri="{FF2B5EF4-FFF2-40B4-BE49-F238E27FC236}">
                <a16:creationId xmlns:a16="http://schemas.microsoft.com/office/drawing/2014/main" id="{4E1E38BF-E43C-7D43-B0F5-E60582257700}"/>
              </a:ext>
            </a:extLst>
          </p:cNvPr>
          <p:cNvSpPr/>
          <p:nvPr/>
        </p:nvSpPr>
        <p:spPr>
          <a:xfrm>
            <a:off x="159627" y="1671095"/>
            <a:ext cx="1129726" cy="604650"/>
          </a:xfrm>
          <a:prstGeom prst="rect">
            <a:avLst/>
          </a:prstGeom>
          <a:solidFill>
            <a:srgbClr val="FF26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M&amp;M</a:t>
            </a:r>
          </a:p>
        </p:txBody>
      </p:sp>
      <p:sp>
        <p:nvSpPr>
          <p:cNvPr id="8" name="Rectangle 7">
            <a:extLst>
              <a:ext uri="{FF2B5EF4-FFF2-40B4-BE49-F238E27FC236}">
                <a16:creationId xmlns:a16="http://schemas.microsoft.com/office/drawing/2014/main" id="{59D89E0C-A2F7-C341-9965-1B80E8E93FA6}"/>
              </a:ext>
            </a:extLst>
          </p:cNvPr>
          <p:cNvSpPr/>
          <p:nvPr/>
        </p:nvSpPr>
        <p:spPr>
          <a:xfrm>
            <a:off x="159627" y="3233969"/>
            <a:ext cx="1124808" cy="609076"/>
          </a:xfrm>
          <a:prstGeom prst="rect">
            <a:avLst/>
          </a:prstGeom>
          <a:solidFill>
            <a:srgbClr val="FF93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F&amp;M</a:t>
            </a:r>
          </a:p>
          <a:p>
            <a:pPr algn="ctr"/>
            <a:r>
              <a:rPr lang="en-US" dirty="0"/>
              <a:t>Test</a:t>
            </a:r>
          </a:p>
        </p:txBody>
      </p:sp>
      <p:sp>
        <p:nvSpPr>
          <p:cNvPr id="9" name="Rectangle 8">
            <a:extLst>
              <a:ext uri="{FF2B5EF4-FFF2-40B4-BE49-F238E27FC236}">
                <a16:creationId xmlns:a16="http://schemas.microsoft.com/office/drawing/2014/main" id="{C7D0FB1A-DE42-CE48-8D73-45C338940A3B}"/>
              </a:ext>
            </a:extLst>
          </p:cNvPr>
          <p:cNvSpPr/>
          <p:nvPr/>
        </p:nvSpPr>
        <p:spPr>
          <a:xfrm>
            <a:off x="159627" y="4060349"/>
            <a:ext cx="1124808" cy="610660"/>
          </a:xfrm>
          <a:prstGeom prst="rect">
            <a:avLst/>
          </a:prstGeom>
          <a:solidFill>
            <a:srgbClr val="FFFC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Elect</a:t>
            </a:r>
          </a:p>
          <a:p>
            <a:pPr algn="ctr"/>
            <a:r>
              <a:rPr lang="en-US" dirty="0">
                <a:solidFill>
                  <a:srgbClr val="000000"/>
                </a:solidFill>
              </a:rPr>
              <a:t>&amp;G.P.</a:t>
            </a:r>
          </a:p>
        </p:txBody>
      </p:sp>
      <p:sp>
        <p:nvSpPr>
          <p:cNvPr id="10" name="Rectangle 9">
            <a:extLst>
              <a:ext uri="{FF2B5EF4-FFF2-40B4-BE49-F238E27FC236}">
                <a16:creationId xmlns:a16="http://schemas.microsoft.com/office/drawing/2014/main" id="{67407232-5122-9946-A018-CC20E0FE0300}"/>
              </a:ext>
            </a:extLst>
          </p:cNvPr>
          <p:cNvSpPr/>
          <p:nvPr/>
        </p:nvSpPr>
        <p:spPr>
          <a:xfrm>
            <a:off x="159627" y="4888313"/>
            <a:ext cx="1124808" cy="573373"/>
          </a:xfrm>
          <a:prstGeom prst="rect">
            <a:avLst/>
          </a:prstGeom>
          <a:solidFill>
            <a:schemeClr val="bg2">
              <a:lumMod val="5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Work</a:t>
            </a:r>
          </a:p>
          <a:p>
            <a:pPr algn="ctr"/>
            <a:r>
              <a:rPr lang="en-US" dirty="0"/>
              <a:t>Space</a:t>
            </a:r>
          </a:p>
        </p:txBody>
      </p:sp>
      <p:sp>
        <p:nvSpPr>
          <p:cNvPr id="11" name="Rectangle 10"/>
          <p:cNvSpPr/>
          <p:nvPr/>
        </p:nvSpPr>
        <p:spPr>
          <a:xfrm>
            <a:off x="159627" y="2447349"/>
            <a:ext cx="1124808" cy="588776"/>
          </a:xfrm>
          <a:prstGeom prst="rect">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Wet</a:t>
            </a:r>
          </a:p>
          <a:p>
            <a:pPr algn="ctr"/>
            <a:r>
              <a:rPr lang="en-US" dirty="0" err="1"/>
              <a:t>Chem</a:t>
            </a:r>
            <a:endParaRPr lang="en-US" dirty="0"/>
          </a:p>
        </p:txBody>
      </p:sp>
      <p:sp>
        <p:nvSpPr>
          <p:cNvPr id="12" name="Rectangle 11"/>
          <p:cNvSpPr/>
          <p:nvPr/>
        </p:nvSpPr>
        <p:spPr>
          <a:xfrm>
            <a:off x="159627" y="5703703"/>
            <a:ext cx="1124808" cy="580768"/>
          </a:xfrm>
          <a:prstGeom prst="rect">
            <a:avLst/>
          </a:prstGeom>
          <a:solidFill>
            <a:schemeClr val="accent6">
              <a:lumMod val="75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Storage</a:t>
            </a:r>
          </a:p>
        </p:txBody>
      </p:sp>
      <p:sp>
        <p:nvSpPr>
          <p:cNvPr id="13" name="Rectangle 12"/>
          <p:cNvSpPr/>
          <p:nvPr/>
        </p:nvSpPr>
        <p:spPr>
          <a:xfrm>
            <a:off x="1495169" y="797633"/>
            <a:ext cx="1027156" cy="676524"/>
          </a:xfrm>
          <a:prstGeom prst="rect">
            <a:avLst/>
          </a:prstGeom>
          <a:solidFill>
            <a:schemeClr val="bg2">
              <a:lumMod val="9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Office</a:t>
            </a:r>
          </a:p>
        </p:txBody>
      </p:sp>
      <p:sp>
        <p:nvSpPr>
          <p:cNvPr id="14" name="Rectangle 13"/>
          <p:cNvSpPr/>
          <p:nvPr/>
        </p:nvSpPr>
        <p:spPr>
          <a:xfrm>
            <a:off x="1481370" y="1671095"/>
            <a:ext cx="1027156" cy="633211"/>
          </a:xfrm>
          <a:prstGeom prst="rect">
            <a:avLst/>
          </a:prstGeom>
          <a:solidFill>
            <a:schemeClr val="accent1">
              <a:lumMod val="40000"/>
              <a:lumOff val="6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Teaching</a:t>
            </a:r>
          </a:p>
          <a:p>
            <a:pPr algn="ctr"/>
            <a:r>
              <a:rPr lang="en-US" dirty="0"/>
              <a:t>Lab</a:t>
            </a:r>
          </a:p>
        </p:txBody>
      </p:sp>
      <p:sp>
        <p:nvSpPr>
          <p:cNvPr id="15" name="Rectangle 14"/>
          <p:cNvSpPr/>
          <p:nvPr/>
        </p:nvSpPr>
        <p:spPr>
          <a:xfrm>
            <a:off x="1448263" y="2501244"/>
            <a:ext cx="1074061" cy="588776"/>
          </a:xfrm>
          <a:prstGeom prst="rect">
            <a:avLst/>
          </a:prstGeom>
          <a:solidFill>
            <a:schemeClr val="accent2">
              <a:lumMod val="40000"/>
              <a:lumOff val="6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Teaching</a:t>
            </a:r>
          </a:p>
          <a:p>
            <a:pPr algn="ctr"/>
            <a:r>
              <a:rPr lang="en-US" dirty="0"/>
              <a:t>Lecture</a:t>
            </a:r>
          </a:p>
        </p:txBody>
      </p:sp>
      <p:sp>
        <p:nvSpPr>
          <p:cNvPr id="16" name="Rectangle 15">
            <a:extLst>
              <a:ext uri="{FF2B5EF4-FFF2-40B4-BE49-F238E27FC236}">
                <a16:creationId xmlns:a16="http://schemas.microsoft.com/office/drawing/2014/main" id="{8AA051A4-272D-6F46-B87E-5F3B06491ECA}"/>
              </a:ext>
            </a:extLst>
          </p:cNvPr>
          <p:cNvSpPr/>
          <p:nvPr/>
        </p:nvSpPr>
        <p:spPr>
          <a:xfrm>
            <a:off x="5747656" y="3233969"/>
            <a:ext cx="475013" cy="376130"/>
          </a:xfrm>
          <a:prstGeom prst="rect">
            <a:avLst/>
          </a:prstGeom>
          <a:solidFill>
            <a:srgbClr val="FFFC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952E671-DB8A-D446-A59F-9BA97907ACDA}"/>
              </a:ext>
            </a:extLst>
          </p:cNvPr>
          <p:cNvSpPr/>
          <p:nvPr/>
        </p:nvSpPr>
        <p:spPr>
          <a:xfrm>
            <a:off x="4738254" y="3384467"/>
            <a:ext cx="685475" cy="458577"/>
          </a:xfrm>
          <a:prstGeom prst="rect">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C8A8A6E-7E27-6844-A4B5-9806158DD5BE}"/>
              </a:ext>
            </a:extLst>
          </p:cNvPr>
          <p:cNvSpPr/>
          <p:nvPr/>
        </p:nvSpPr>
        <p:spPr>
          <a:xfrm>
            <a:off x="4845131" y="2755075"/>
            <a:ext cx="578597" cy="582854"/>
          </a:xfrm>
          <a:prstGeom prst="rect">
            <a:avLst/>
          </a:prstGeom>
          <a:solidFill>
            <a:srgbClr val="FF26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2F1B9DD-3FDB-0C4A-B975-9A262DAB7CFE}"/>
              </a:ext>
            </a:extLst>
          </p:cNvPr>
          <p:cNvSpPr/>
          <p:nvPr/>
        </p:nvSpPr>
        <p:spPr>
          <a:xfrm>
            <a:off x="4453247" y="2755074"/>
            <a:ext cx="391884" cy="312295"/>
          </a:xfrm>
          <a:prstGeom prst="rect">
            <a:avLst/>
          </a:prstGeom>
          <a:solidFill>
            <a:srgbClr val="FF26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FA75E4F-1F40-9745-8980-7779E13DC44A}"/>
              </a:ext>
            </a:extLst>
          </p:cNvPr>
          <p:cNvSpPr/>
          <p:nvPr/>
        </p:nvSpPr>
        <p:spPr>
          <a:xfrm>
            <a:off x="4738254" y="3889581"/>
            <a:ext cx="700641" cy="623041"/>
          </a:xfrm>
          <a:prstGeom prst="rect">
            <a:avLst/>
          </a:prstGeom>
          <a:solidFill>
            <a:srgbClr val="FF26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61ADB47-5222-0C45-BE56-0850DE5DFBA1}"/>
              </a:ext>
            </a:extLst>
          </p:cNvPr>
          <p:cNvSpPr/>
          <p:nvPr/>
        </p:nvSpPr>
        <p:spPr>
          <a:xfrm>
            <a:off x="4400494" y="3085501"/>
            <a:ext cx="337760" cy="1427121"/>
          </a:xfrm>
          <a:prstGeom prst="rect">
            <a:avLst/>
          </a:prstGeom>
          <a:solidFill>
            <a:schemeClr val="bg2">
              <a:lumMod val="9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AAFF0B8F-CAC7-4641-B745-3A466F3C4DB9}"/>
              </a:ext>
            </a:extLst>
          </p:cNvPr>
          <p:cNvSpPr/>
          <p:nvPr/>
        </p:nvSpPr>
        <p:spPr>
          <a:xfrm>
            <a:off x="4918058" y="5237020"/>
            <a:ext cx="912726" cy="653140"/>
          </a:xfrm>
          <a:prstGeom prst="rect">
            <a:avLst/>
          </a:prstGeom>
          <a:solidFill>
            <a:srgbClr val="FFFC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59B8033-DEA5-444A-975E-1D992F278F34}"/>
              </a:ext>
            </a:extLst>
          </p:cNvPr>
          <p:cNvSpPr/>
          <p:nvPr/>
        </p:nvSpPr>
        <p:spPr>
          <a:xfrm>
            <a:off x="4947619" y="4778857"/>
            <a:ext cx="432267" cy="457200"/>
          </a:xfrm>
          <a:prstGeom prst="rect">
            <a:avLst/>
          </a:prstGeom>
          <a:solidFill>
            <a:schemeClr val="bg2">
              <a:lumMod val="5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74CAFFD-7FAF-B945-9BAD-AA5F2B3FE0CC}"/>
              </a:ext>
            </a:extLst>
          </p:cNvPr>
          <p:cNvSpPr/>
          <p:nvPr/>
        </p:nvSpPr>
        <p:spPr>
          <a:xfrm>
            <a:off x="4418655" y="4550474"/>
            <a:ext cx="426476" cy="1367664"/>
          </a:xfrm>
          <a:prstGeom prst="rect">
            <a:avLst/>
          </a:prstGeom>
          <a:solidFill>
            <a:schemeClr val="bg2">
              <a:lumMod val="9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0F9BF2E2-8DA8-ED4E-A356-8F8B5CBE5D68}"/>
              </a:ext>
            </a:extLst>
          </p:cNvPr>
          <p:cNvSpPr/>
          <p:nvPr/>
        </p:nvSpPr>
        <p:spPr>
          <a:xfrm>
            <a:off x="5747656" y="3647951"/>
            <a:ext cx="483593" cy="450588"/>
          </a:xfrm>
          <a:prstGeom prst="rect">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472EED-AAB1-E64B-85CF-42FD34848D08}"/>
              </a:ext>
            </a:extLst>
          </p:cNvPr>
          <p:cNvSpPr/>
          <p:nvPr/>
        </p:nvSpPr>
        <p:spPr>
          <a:xfrm>
            <a:off x="5747656" y="4136391"/>
            <a:ext cx="475013" cy="376231"/>
          </a:xfrm>
          <a:prstGeom prst="rect">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E03C317-37D4-3B44-B11D-FC7D22BE0BEA}"/>
              </a:ext>
            </a:extLst>
          </p:cNvPr>
          <p:cNvSpPr/>
          <p:nvPr/>
        </p:nvSpPr>
        <p:spPr>
          <a:xfrm>
            <a:off x="5776655" y="4550474"/>
            <a:ext cx="454594" cy="438962"/>
          </a:xfrm>
          <a:prstGeom prst="rect">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5FC365E-346B-454F-ADEF-E670F81A4038}"/>
              </a:ext>
            </a:extLst>
          </p:cNvPr>
          <p:cNvSpPr/>
          <p:nvPr/>
        </p:nvSpPr>
        <p:spPr>
          <a:xfrm flipH="1">
            <a:off x="6246418" y="4322618"/>
            <a:ext cx="498765" cy="666818"/>
          </a:xfrm>
          <a:prstGeom prst="rect">
            <a:avLst/>
          </a:prstGeom>
          <a:solidFill>
            <a:schemeClr val="bg2">
              <a:lumMod val="5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FB557BD-F20F-744D-A016-78BE8684B308}"/>
              </a:ext>
            </a:extLst>
          </p:cNvPr>
          <p:cNvSpPr/>
          <p:nvPr/>
        </p:nvSpPr>
        <p:spPr>
          <a:xfrm flipH="1">
            <a:off x="6254998" y="4136391"/>
            <a:ext cx="186899" cy="186227"/>
          </a:xfrm>
          <a:prstGeom prst="rect">
            <a:avLst/>
          </a:prstGeom>
          <a:solidFill>
            <a:schemeClr val="bg2">
              <a:lumMod val="5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BBA0E70-37CF-864F-B693-345799CB346F}"/>
              </a:ext>
            </a:extLst>
          </p:cNvPr>
          <p:cNvSpPr/>
          <p:nvPr/>
        </p:nvSpPr>
        <p:spPr>
          <a:xfrm>
            <a:off x="6154220" y="5236057"/>
            <a:ext cx="472611" cy="281165"/>
          </a:xfrm>
          <a:prstGeom prst="rect">
            <a:avLst/>
          </a:prstGeom>
          <a:solidFill>
            <a:srgbClr val="FFFC00">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8BEFF69-2F92-F346-8901-7B9CA738BCE5}"/>
              </a:ext>
            </a:extLst>
          </p:cNvPr>
          <p:cNvSpPr/>
          <p:nvPr/>
        </p:nvSpPr>
        <p:spPr>
          <a:xfrm>
            <a:off x="6246418" y="3647951"/>
            <a:ext cx="426476" cy="450588"/>
          </a:xfrm>
          <a:prstGeom prst="rect">
            <a:avLst/>
          </a:prstGeom>
          <a:solidFill>
            <a:schemeClr val="bg2">
              <a:lumMod val="9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01677303-082C-C046-8D14-3F78757DAD6D}"/>
              </a:ext>
            </a:extLst>
          </p:cNvPr>
          <p:cNvSpPr/>
          <p:nvPr/>
        </p:nvSpPr>
        <p:spPr>
          <a:xfrm>
            <a:off x="6474226" y="4136391"/>
            <a:ext cx="286170" cy="155200"/>
          </a:xfrm>
          <a:prstGeom prst="rect">
            <a:avLst/>
          </a:prstGeom>
          <a:solidFill>
            <a:schemeClr val="bg2">
              <a:lumMod val="9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02F932D-138D-AC45-A176-37A61BC8B2A7}"/>
              </a:ext>
            </a:extLst>
          </p:cNvPr>
          <p:cNvSpPr/>
          <p:nvPr/>
        </p:nvSpPr>
        <p:spPr>
          <a:xfrm>
            <a:off x="6688063" y="3843044"/>
            <a:ext cx="72333" cy="232953"/>
          </a:xfrm>
          <a:prstGeom prst="rect">
            <a:avLst/>
          </a:prstGeom>
          <a:solidFill>
            <a:schemeClr val="bg2">
              <a:lumMod val="9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640E4BC-EDBC-2F45-A58A-CF47B3205161}"/>
              </a:ext>
            </a:extLst>
          </p:cNvPr>
          <p:cNvSpPr/>
          <p:nvPr/>
        </p:nvSpPr>
        <p:spPr>
          <a:xfrm flipH="1">
            <a:off x="8326171" y="4778856"/>
            <a:ext cx="1033583" cy="147601"/>
          </a:xfrm>
          <a:prstGeom prst="rect">
            <a:avLst/>
          </a:prstGeom>
          <a:solidFill>
            <a:schemeClr val="bg2">
              <a:lumMod val="5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A18A179-ACB0-A540-9978-E6E7D1007E74}"/>
              </a:ext>
            </a:extLst>
          </p:cNvPr>
          <p:cNvSpPr/>
          <p:nvPr/>
        </p:nvSpPr>
        <p:spPr>
          <a:xfrm>
            <a:off x="7087274" y="4778855"/>
            <a:ext cx="452427" cy="210581"/>
          </a:xfrm>
          <a:prstGeom prst="rect">
            <a:avLst/>
          </a:prstGeom>
          <a:solidFill>
            <a:schemeClr val="bg2">
              <a:lumMod val="9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E5050454-64D4-A344-8488-A17A77C7C721}"/>
              </a:ext>
            </a:extLst>
          </p:cNvPr>
          <p:cNvSpPr/>
          <p:nvPr/>
        </p:nvSpPr>
        <p:spPr>
          <a:xfrm>
            <a:off x="8435083" y="4275141"/>
            <a:ext cx="924671" cy="478364"/>
          </a:xfrm>
          <a:prstGeom prst="rect">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4EDE8767-7A23-0D41-A233-6887762D2B45}"/>
              </a:ext>
            </a:extLst>
          </p:cNvPr>
          <p:cNvSpPr/>
          <p:nvPr/>
        </p:nvSpPr>
        <p:spPr>
          <a:xfrm>
            <a:off x="8334219" y="4550473"/>
            <a:ext cx="85651" cy="203031"/>
          </a:xfrm>
          <a:prstGeom prst="rect">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EF1490E-3CCC-7245-9E46-78617B39CE2E}"/>
              </a:ext>
            </a:extLst>
          </p:cNvPr>
          <p:cNvSpPr/>
          <p:nvPr/>
        </p:nvSpPr>
        <p:spPr>
          <a:xfrm>
            <a:off x="8326172" y="3223729"/>
            <a:ext cx="1032364" cy="547219"/>
          </a:xfrm>
          <a:prstGeom prst="rect">
            <a:avLst/>
          </a:prstGeom>
          <a:solidFill>
            <a:srgbClr val="BF9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2EB3B7B2-E4D4-BF40-BB77-132AC32B9922}"/>
              </a:ext>
            </a:extLst>
          </p:cNvPr>
          <p:cNvSpPr/>
          <p:nvPr/>
        </p:nvSpPr>
        <p:spPr>
          <a:xfrm>
            <a:off x="8652718" y="3783280"/>
            <a:ext cx="705818" cy="170991"/>
          </a:xfrm>
          <a:prstGeom prst="rect">
            <a:avLst/>
          </a:prstGeom>
          <a:solidFill>
            <a:srgbClr val="BF9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9DC4E7F0-6467-254D-9804-1A345638B0E5}"/>
              </a:ext>
            </a:extLst>
          </p:cNvPr>
          <p:cNvSpPr/>
          <p:nvPr/>
        </p:nvSpPr>
        <p:spPr>
          <a:xfrm>
            <a:off x="8652718" y="3966603"/>
            <a:ext cx="694304" cy="264595"/>
          </a:xfrm>
          <a:prstGeom prst="rect">
            <a:avLst/>
          </a:prstGeom>
          <a:solidFill>
            <a:srgbClr val="BF9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294DE279-BA82-7D42-913D-87DF6E367549}"/>
              </a:ext>
            </a:extLst>
          </p:cNvPr>
          <p:cNvSpPr/>
          <p:nvPr/>
        </p:nvSpPr>
        <p:spPr>
          <a:xfrm>
            <a:off x="8334219" y="4951809"/>
            <a:ext cx="564035" cy="430088"/>
          </a:xfrm>
          <a:prstGeom prst="rect">
            <a:avLst/>
          </a:prstGeom>
          <a:solidFill>
            <a:srgbClr val="FFFC00">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85FE4235-A801-854B-8D29-AFC122EC6DDA}"/>
              </a:ext>
            </a:extLst>
          </p:cNvPr>
          <p:cNvSpPr/>
          <p:nvPr/>
        </p:nvSpPr>
        <p:spPr>
          <a:xfrm>
            <a:off x="8916891" y="4926458"/>
            <a:ext cx="436620" cy="446882"/>
          </a:xfrm>
          <a:prstGeom prst="rect">
            <a:avLst/>
          </a:prstGeom>
          <a:solidFill>
            <a:srgbClr val="FF26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A4EA06B5-EB68-394F-97D2-2F531DCA9522}"/>
              </a:ext>
            </a:extLst>
          </p:cNvPr>
          <p:cNvSpPr/>
          <p:nvPr/>
        </p:nvSpPr>
        <p:spPr>
          <a:xfrm>
            <a:off x="8652718" y="5398692"/>
            <a:ext cx="689796" cy="491468"/>
          </a:xfrm>
          <a:prstGeom prst="rect">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1360330F-1D71-7445-92D2-41D3AB87CAB4}"/>
              </a:ext>
            </a:extLst>
          </p:cNvPr>
          <p:cNvSpPr/>
          <p:nvPr/>
        </p:nvSpPr>
        <p:spPr>
          <a:xfrm>
            <a:off x="8423772" y="5725347"/>
            <a:ext cx="228945" cy="164813"/>
          </a:xfrm>
          <a:prstGeom prst="rect">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F41A22C6-49C0-DD49-A86A-652176DF4B22}"/>
              </a:ext>
            </a:extLst>
          </p:cNvPr>
          <p:cNvSpPr/>
          <p:nvPr/>
        </p:nvSpPr>
        <p:spPr>
          <a:xfrm>
            <a:off x="8317502" y="5373341"/>
            <a:ext cx="286170" cy="330362"/>
          </a:xfrm>
          <a:prstGeom prst="rect">
            <a:avLst/>
          </a:prstGeom>
          <a:solidFill>
            <a:schemeClr val="bg2">
              <a:lumMod val="9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CC84E0B4-C195-F049-AA49-37E487A0F72E}"/>
              </a:ext>
            </a:extLst>
          </p:cNvPr>
          <p:cNvSpPr/>
          <p:nvPr/>
        </p:nvSpPr>
        <p:spPr>
          <a:xfrm>
            <a:off x="8597298" y="5915511"/>
            <a:ext cx="738842" cy="440387"/>
          </a:xfrm>
          <a:prstGeom prst="rect">
            <a:avLst/>
          </a:prstGeom>
          <a:solidFill>
            <a:schemeClr val="bg2">
              <a:lumMod val="9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52ACF925-C44B-FE4F-9B4C-B7FF8B2FF612}"/>
              </a:ext>
            </a:extLst>
          </p:cNvPr>
          <p:cNvSpPr/>
          <p:nvPr/>
        </p:nvSpPr>
        <p:spPr>
          <a:xfrm>
            <a:off x="7024910" y="5488659"/>
            <a:ext cx="564035" cy="598632"/>
          </a:xfrm>
          <a:prstGeom prst="rect">
            <a:avLst/>
          </a:prstGeom>
          <a:solidFill>
            <a:srgbClr val="FFFC00">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44F52280-5A52-DF4C-8C0E-1F816653CECF}"/>
              </a:ext>
            </a:extLst>
          </p:cNvPr>
          <p:cNvSpPr/>
          <p:nvPr/>
        </p:nvSpPr>
        <p:spPr>
          <a:xfrm>
            <a:off x="7070621" y="6087291"/>
            <a:ext cx="472611" cy="268607"/>
          </a:xfrm>
          <a:prstGeom prst="rect">
            <a:avLst/>
          </a:prstGeom>
          <a:solidFill>
            <a:srgbClr val="FFFC00">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8D1E663-C712-9647-8A76-1809247A0BFF}"/>
              </a:ext>
            </a:extLst>
          </p:cNvPr>
          <p:cNvSpPr/>
          <p:nvPr/>
        </p:nvSpPr>
        <p:spPr>
          <a:xfrm>
            <a:off x="7047706" y="5236057"/>
            <a:ext cx="1017821" cy="200242"/>
          </a:xfrm>
          <a:prstGeom prst="rect">
            <a:avLst/>
          </a:prstGeom>
          <a:solidFill>
            <a:srgbClr val="FF26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66D96F33-D443-374A-B859-80FA6BA11971}"/>
              </a:ext>
            </a:extLst>
          </p:cNvPr>
          <p:cNvSpPr/>
          <p:nvPr/>
        </p:nvSpPr>
        <p:spPr>
          <a:xfrm>
            <a:off x="7588944" y="5488659"/>
            <a:ext cx="476584" cy="598632"/>
          </a:xfrm>
          <a:prstGeom prst="rect">
            <a:avLst/>
          </a:prstGeom>
          <a:solidFill>
            <a:srgbClr val="FFFC00">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17145806-41BB-8D4B-96BD-D4E0AB72AB95}"/>
              </a:ext>
            </a:extLst>
          </p:cNvPr>
          <p:cNvSpPr/>
          <p:nvPr/>
        </p:nvSpPr>
        <p:spPr>
          <a:xfrm>
            <a:off x="7588943" y="6135704"/>
            <a:ext cx="476584" cy="220194"/>
          </a:xfrm>
          <a:prstGeom prst="rect">
            <a:avLst/>
          </a:prstGeom>
          <a:solidFill>
            <a:schemeClr val="bg2">
              <a:lumMod val="9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1CDBC94F-7885-9E4B-AD4F-6DBDAF993E01}"/>
              </a:ext>
            </a:extLst>
          </p:cNvPr>
          <p:cNvSpPr/>
          <p:nvPr/>
        </p:nvSpPr>
        <p:spPr>
          <a:xfrm>
            <a:off x="8337241" y="3792748"/>
            <a:ext cx="286170" cy="434896"/>
          </a:xfrm>
          <a:prstGeom prst="rect">
            <a:avLst/>
          </a:prstGeom>
          <a:solidFill>
            <a:schemeClr val="bg2">
              <a:lumMod val="9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39F4FFB7-6440-1540-B9CE-DAA2FC6AA81C}"/>
              </a:ext>
            </a:extLst>
          </p:cNvPr>
          <p:cNvSpPr/>
          <p:nvPr/>
        </p:nvSpPr>
        <p:spPr>
          <a:xfrm>
            <a:off x="7597809" y="4778855"/>
            <a:ext cx="467718" cy="210582"/>
          </a:xfrm>
          <a:prstGeom prst="rect">
            <a:avLst/>
          </a:prstGeom>
          <a:solidFill>
            <a:schemeClr val="bg2">
              <a:lumMod val="9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6532535A-3B50-E146-9B44-471E94474C4C}"/>
              </a:ext>
            </a:extLst>
          </p:cNvPr>
          <p:cNvSpPr/>
          <p:nvPr/>
        </p:nvSpPr>
        <p:spPr>
          <a:xfrm>
            <a:off x="7055609" y="4322618"/>
            <a:ext cx="1009918" cy="403788"/>
          </a:xfrm>
          <a:prstGeom prst="rect">
            <a:avLst/>
          </a:prstGeom>
          <a:solidFill>
            <a:srgbClr val="FFFC00">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F2BD2136-385D-9B4D-9E62-E545895015BD}"/>
              </a:ext>
            </a:extLst>
          </p:cNvPr>
          <p:cNvSpPr/>
          <p:nvPr/>
        </p:nvSpPr>
        <p:spPr>
          <a:xfrm>
            <a:off x="7015740" y="3889580"/>
            <a:ext cx="564035" cy="406813"/>
          </a:xfrm>
          <a:prstGeom prst="rect">
            <a:avLst/>
          </a:prstGeom>
          <a:solidFill>
            <a:srgbClr val="FFFC00">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FA9BAE54-D6CB-B74E-849A-FE4D14C38EDF}"/>
              </a:ext>
            </a:extLst>
          </p:cNvPr>
          <p:cNvSpPr/>
          <p:nvPr/>
        </p:nvSpPr>
        <p:spPr>
          <a:xfrm>
            <a:off x="7578182" y="3875662"/>
            <a:ext cx="487345" cy="406813"/>
          </a:xfrm>
          <a:prstGeom prst="rect">
            <a:avLst/>
          </a:prstGeom>
          <a:solidFill>
            <a:srgbClr val="FFFC00">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88E07833-2EB0-0449-84B6-D1ADDE428DDC}"/>
              </a:ext>
            </a:extLst>
          </p:cNvPr>
          <p:cNvSpPr/>
          <p:nvPr/>
        </p:nvSpPr>
        <p:spPr>
          <a:xfrm>
            <a:off x="7031470" y="3337930"/>
            <a:ext cx="495762" cy="511328"/>
          </a:xfrm>
          <a:prstGeom prst="rect">
            <a:avLst/>
          </a:prstGeom>
          <a:solidFill>
            <a:srgbClr val="FFFC00">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6A9929A2-BB5F-9F4E-83D8-12B9B24C4A94}"/>
              </a:ext>
            </a:extLst>
          </p:cNvPr>
          <p:cNvSpPr/>
          <p:nvPr/>
        </p:nvSpPr>
        <p:spPr>
          <a:xfrm>
            <a:off x="7578181" y="3661806"/>
            <a:ext cx="487345" cy="213855"/>
          </a:xfrm>
          <a:prstGeom prst="rect">
            <a:avLst/>
          </a:prstGeom>
          <a:solidFill>
            <a:schemeClr val="bg2">
              <a:lumMod val="9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D8077DD4-17A8-E64A-A9DD-0F16410DA5BB}"/>
              </a:ext>
            </a:extLst>
          </p:cNvPr>
          <p:cNvSpPr/>
          <p:nvPr/>
        </p:nvSpPr>
        <p:spPr>
          <a:xfrm>
            <a:off x="7574659" y="3337929"/>
            <a:ext cx="490867" cy="258677"/>
          </a:xfrm>
          <a:prstGeom prst="rect">
            <a:avLst/>
          </a:prstGeom>
          <a:solidFill>
            <a:srgbClr val="FFFC00">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787D54DC-7659-E24B-A466-18D5DFF530EE}"/>
              </a:ext>
            </a:extLst>
          </p:cNvPr>
          <p:cNvSpPr/>
          <p:nvPr/>
        </p:nvSpPr>
        <p:spPr>
          <a:xfrm>
            <a:off x="7588943" y="2960913"/>
            <a:ext cx="483593" cy="344415"/>
          </a:xfrm>
          <a:prstGeom prst="rect">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5E41DEBE-907B-6D4B-AAF4-4AB2BEC8D557}"/>
              </a:ext>
            </a:extLst>
          </p:cNvPr>
          <p:cNvSpPr/>
          <p:nvPr/>
        </p:nvSpPr>
        <p:spPr>
          <a:xfrm>
            <a:off x="7031470" y="2960913"/>
            <a:ext cx="495760" cy="324568"/>
          </a:xfrm>
          <a:prstGeom prst="rect">
            <a:avLst/>
          </a:prstGeom>
          <a:solidFill>
            <a:srgbClr val="BF9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5926E40E-29AB-434B-BC1E-253D5D61E276}"/>
              </a:ext>
            </a:extLst>
          </p:cNvPr>
          <p:cNvSpPr/>
          <p:nvPr/>
        </p:nvSpPr>
        <p:spPr>
          <a:xfrm>
            <a:off x="7015740" y="2722142"/>
            <a:ext cx="1049786" cy="180417"/>
          </a:xfrm>
          <a:prstGeom prst="rect">
            <a:avLst/>
          </a:prstGeom>
          <a:solidFill>
            <a:schemeClr val="bg2">
              <a:lumMod val="9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06C7526F-E353-AC4E-92C5-A559AFFF5765}"/>
              </a:ext>
            </a:extLst>
          </p:cNvPr>
          <p:cNvSpPr/>
          <p:nvPr/>
        </p:nvSpPr>
        <p:spPr>
          <a:xfrm>
            <a:off x="6222668" y="2735618"/>
            <a:ext cx="522514" cy="860987"/>
          </a:xfrm>
          <a:prstGeom prst="rect">
            <a:avLst/>
          </a:prstGeom>
          <a:solidFill>
            <a:schemeClr val="bg2">
              <a:lumMod val="9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0FA4D047-C5F3-DA46-9B7F-AF73036BAEE1}"/>
              </a:ext>
            </a:extLst>
          </p:cNvPr>
          <p:cNvSpPr/>
          <p:nvPr/>
        </p:nvSpPr>
        <p:spPr>
          <a:xfrm>
            <a:off x="6242128" y="2304306"/>
            <a:ext cx="518268" cy="393460"/>
          </a:xfrm>
          <a:prstGeom prst="rect">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F91DE6A9-6178-7046-9C3E-6406D0354725}"/>
              </a:ext>
            </a:extLst>
          </p:cNvPr>
          <p:cNvSpPr/>
          <p:nvPr/>
        </p:nvSpPr>
        <p:spPr>
          <a:xfrm>
            <a:off x="5734063" y="2541836"/>
            <a:ext cx="475013" cy="654179"/>
          </a:xfrm>
          <a:prstGeom prst="rect">
            <a:avLst/>
          </a:prstGeom>
          <a:solidFill>
            <a:srgbClr val="FFFC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80C2266-6016-784E-9D09-6E68B95CC444}"/>
              </a:ext>
            </a:extLst>
          </p:cNvPr>
          <p:cNvSpPr/>
          <p:nvPr/>
        </p:nvSpPr>
        <p:spPr>
          <a:xfrm>
            <a:off x="8789323" y="2761537"/>
            <a:ext cx="546817" cy="418249"/>
          </a:xfrm>
          <a:prstGeom prst="rect">
            <a:avLst/>
          </a:prstGeom>
          <a:solidFill>
            <a:srgbClr val="BF9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a:extLst>
              <a:ext uri="{FF2B5EF4-FFF2-40B4-BE49-F238E27FC236}">
                <a16:creationId xmlns:a16="http://schemas.microsoft.com/office/drawing/2014/main" id="{32516B8D-C438-8C4E-9311-BF9CD05C2EA1}"/>
              </a:ext>
            </a:extLst>
          </p:cNvPr>
          <p:cNvSpPr/>
          <p:nvPr/>
        </p:nvSpPr>
        <p:spPr>
          <a:xfrm>
            <a:off x="8333763" y="2759545"/>
            <a:ext cx="448550" cy="236411"/>
          </a:xfrm>
          <a:prstGeom prst="rect">
            <a:avLst/>
          </a:prstGeom>
          <a:solidFill>
            <a:srgbClr val="BF9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9C7C51FC-E01B-704F-8D83-9468A637311B}"/>
              </a:ext>
            </a:extLst>
          </p:cNvPr>
          <p:cNvSpPr/>
          <p:nvPr/>
        </p:nvSpPr>
        <p:spPr>
          <a:xfrm>
            <a:off x="10006149" y="1179769"/>
            <a:ext cx="844115" cy="875454"/>
          </a:xfrm>
          <a:prstGeom prst="rect">
            <a:avLst/>
          </a:prstGeom>
          <a:solidFill>
            <a:schemeClr val="accent2">
              <a:lumMod val="40000"/>
              <a:lumOff val="6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97C2D6-53C8-A64B-9630-44CDD6AF9498}"/>
              </a:ext>
            </a:extLst>
          </p:cNvPr>
          <p:cNvSpPr/>
          <p:nvPr/>
        </p:nvSpPr>
        <p:spPr>
          <a:xfrm>
            <a:off x="9757664" y="1811382"/>
            <a:ext cx="244424" cy="162037"/>
          </a:xfrm>
          <a:prstGeom prst="rect">
            <a:avLst/>
          </a:prstGeom>
          <a:solidFill>
            <a:schemeClr val="accent2">
              <a:lumMod val="40000"/>
              <a:lumOff val="6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4AB26F8C-89ED-894D-A77A-11E745DD4889}"/>
              </a:ext>
            </a:extLst>
          </p:cNvPr>
          <p:cNvSpPr/>
          <p:nvPr/>
        </p:nvSpPr>
        <p:spPr>
          <a:xfrm>
            <a:off x="9757663" y="1179769"/>
            <a:ext cx="248486" cy="269065"/>
          </a:xfrm>
          <a:prstGeom prst="rect">
            <a:avLst/>
          </a:prstGeom>
          <a:solidFill>
            <a:schemeClr val="accent2">
              <a:lumMod val="40000"/>
              <a:lumOff val="6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52742448-12B9-C245-B029-EAD0FE58E8C1}"/>
              </a:ext>
            </a:extLst>
          </p:cNvPr>
          <p:cNvSpPr/>
          <p:nvPr/>
        </p:nvSpPr>
        <p:spPr>
          <a:xfrm>
            <a:off x="9788127" y="1472217"/>
            <a:ext cx="213961" cy="339166"/>
          </a:xfrm>
          <a:prstGeom prst="rect">
            <a:avLst/>
          </a:prstGeom>
          <a:solidFill>
            <a:schemeClr val="bg2">
              <a:lumMod val="9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1B607C64-8FDB-104B-8ABC-C69710469C28}"/>
              </a:ext>
            </a:extLst>
          </p:cNvPr>
          <p:cNvSpPr/>
          <p:nvPr/>
        </p:nvSpPr>
        <p:spPr>
          <a:xfrm>
            <a:off x="6703577" y="1159028"/>
            <a:ext cx="393990" cy="685283"/>
          </a:xfrm>
          <a:prstGeom prst="rect">
            <a:avLst/>
          </a:prstGeom>
          <a:solidFill>
            <a:schemeClr val="bg2">
              <a:lumMod val="9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633F841E-B87C-D641-99AA-12673CDE076A}"/>
              </a:ext>
            </a:extLst>
          </p:cNvPr>
          <p:cNvSpPr/>
          <p:nvPr/>
        </p:nvSpPr>
        <p:spPr>
          <a:xfrm>
            <a:off x="5465472" y="1178617"/>
            <a:ext cx="393990" cy="685283"/>
          </a:xfrm>
          <a:prstGeom prst="rect">
            <a:avLst/>
          </a:prstGeom>
          <a:solidFill>
            <a:schemeClr val="bg2">
              <a:lumMod val="9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780B3768-B4BD-8340-8536-737FB93108F5}"/>
              </a:ext>
            </a:extLst>
          </p:cNvPr>
          <p:cNvSpPr/>
          <p:nvPr/>
        </p:nvSpPr>
        <p:spPr>
          <a:xfrm>
            <a:off x="5859462" y="1159028"/>
            <a:ext cx="828942" cy="289806"/>
          </a:xfrm>
          <a:prstGeom prst="rect">
            <a:avLst/>
          </a:prstGeom>
          <a:solidFill>
            <a:schemeClr val="bg2">
              <a:lumMod val="9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1D274D4B-0A6D-9543-81EB-6EA1554B85CB}"/>
              </a:ext>
            </a:extLst>
          </p:cNvPr>
          <p:cNvSpPr/>
          <p:nvPr/>
        </p:nvSpPr>
        <p:spPr>
          <a:xfrm>
            <a:off x="6008914" y="1573824"/>
            <a:ext cx="539932" cy="479892"/>
          </a:xfrm>
          <a:prstGeom prst="rect">
            <a:avLst/>
          </a:prstGeom>
          <a:solidFill>
            <a:schemeClr val="bg2">
              <a:lumMod val="9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90090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58EEE1-0665-444D-8A82-1095BF505F10}"/>
              </a:ext>
            </a:extLst>
          </p:cNvPr>
          <p:cNvPicPr>
            <a:picLocks noChangeAspect="1"/>
          </p:cNvPicPr>
          <p:nvPr/>
        </p:nvPicPr>
        <p:blipFill>
          <a:blip r:embed="rId2" cstate="email">
            <a:biLevel thresh="50000"/>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tretch>
            <a:fillRect/>
          </a:stretch>
        </p:blipFill>
        <p:spPr>
          <a:xfrm>
            <a:off x="3993330" y="256259"/>
            <a:ext cx="6975231" cy="6313964"/>
          </a:xfrm>
          <a:prstGeom prst="rect">
            <a:avLst/>
          </a:prstGeom>
        </p:spPr>
      </p:pic>
      <p:sp>
        <p:nvSpPr>
          <p:cNvPr id="4" name="Rectangle 3">
            <a:extLst>
              <a:ext uri="{FF2B5EF4-FFF2-40B4-BE49-F238E27FC236}">
                <a16:creationId xmlns:a16="http://schemas.microsoft.com/office/drawing/2014/main" id="{4E1E38BF-E43C-7D43-B0F5-E60582257700}"/>
              </a:ext>
            </a:extLst>
          </p:cNvPr>
          <p:cNvSpPr/>
          <p:nvPr/>
        </p:nvSpPr>
        <p:spPr>
          <a:xfrm>
            <a:off x="154709" y="1685375"/>
            <a:ext cx="1129726" cy="604650"/>
          </a:xfrm>
          <a:prstGeom prst="rect">
            <a:avLst/>
          </a:prstGeom>
          <a:solidFill>
            <a:srgbClr val="FF26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M&amp;M</a:t>
            </a:r>
          </a:p>
        </p:txBody>
      </p:sp>
      <p:sp>
        <p:nvSpPr>
          <p:cNvPr id="6" name="Rectangle 5">
            <a:extLst>
              <a:ext uri="{FF2B5EF4-FFF2-40B4-BE49-F238E27FC236}">
                <a16:creationId xmlns:a16="http://schemas.microsoft.com/office/drawing/2014/main" id="{59D89E0C-A2F7-C341-9965-1B80E8E93FA6}"/>
              </a:ext>
            </a:extLst>
          </p:cNvPr>
          <p:cNvSpPr/>
          <p:nvPr/>
        </p:nvSpPr>
        <p:spPr>
          <a:xfrm>
            <a:off x="159627" y="3233969"/>
            <a:ext cx="1124808" cy="609076"/>
          </a:xfrm>
          <a:prstGeom prst="rect">
            <a:avLst/>
          </a:prstGeom>
          <a:solidFill>
            <a:srgbClr val="FF93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F&amp;M</a:t>
            </a:r>
          </a:p>
          <a:p>
            <a:pPr algn="ctr"/>
            <a:r>
              <a:rPr lang="en-US" dirty="0"/>
              <a:t>Test</a:t>
            </a:r>
          </a:p>
        </p:txBody>
      </p:sp>
      <p:sp>
        <p:nvSpPr>
          <p:cNvPr id="7" name="Rectangle 6">
            <a:extLst>
              <a:ext uri="{FF2B5EF4-FFF2-40B4-BE49-F238E27FC236}">
                <a16:creationId xmlns:a16="http://schemas.microsoft.com/office/drawing/2014/main" id="{C7D0FB1A-DE42-CE48-8D73-45C338940A3B}"/>
              </a:ext>
            </a:extLst>
          </p:cNvPr>
          <p:cNvSpPr/>
          <p:nvPr/>
        </p:nvSpPr>
        <p:spPr>
          <a:xfrm>
            <a:off x="159627" y="4060349"/>
            <a:ext cx="1124808" cy="610660"/>
          </a:xfrm>
          <a:prstGeom prst="rect">
            <a:avLst/>
          </a:prstGeom>
          <a:solidFill>
            <a:srgbClr val="FFFC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Elec</a:t>
            </a:r>
          </a:p>
          <a:p>
            <a:pPr algn="ctr"/>
            <a:r>
              <a:rPr lang="en-US" dirty="0">
                <a:solidFill>
                  <a:srgbClr val="000000"/>
                </a:solidFill>
              </a:rPr>
              <a:t>&amp; G.P.</a:t>
            </a:r>
          </a:p>
        </p:txBody>
      </p:sp>
      <p:sp>
        <p:nvSpPr>
          <p:cNvPr id="8" name="Rectangle 7">
            <a:extLst>
              <a:ext uri="{FF2B5EF4-FFF2-40B4-BE49-F238E27FC236}">
                <a16:creationId xmlns:a16="http://schemas.microsoft.com/office/drawing/2014/main" id="{67407232-5122-9946-A018-CC20E0FE0300}"/>
              </a:ext>
            </a:extLst>
          </p:cNvPr>
          <p:cNvSpPr/>
          <p:nvPr/>
        </p:nvSpPr>
        <p:spPr>
          <a:xfrm>
            <a:off x="159627" y="4888313"/>
            <a:ext cx="1124808" cy="573373"/>
          </a:xfrm>
          <a:prstGeom prst="rect">
            <a:avLst/>
          </a:prstGeom>
          <a:solidFill>
            <a:schemeClr val="bg2">
              <a:lumMod val="5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Work</a:t>
            </a:r>
          </a:p>
          <a:p>
            <a:pPr algn="ctr"/>
            <a:r>
              <a:rPr lang="en-US" dirty="0"/>
              <a:t>Space</a:t>
            </a:r>
          </a:p>
        </p:txBody>
      </p:sp>
      <p:sp>
        <p:nvSpPr>
          <p:cNvPr id="9" name="Rectangle 8">
            <a:extLst>
              <a:ext uri="{FF2B5EF4-FFF2-40B4-BE49-F238E27FC236}">
                <a16:creationId xmlns:a16="http://schemas.microsoft.com/office/drawing/2014/main" id="{2FA9F6B1-2C91-9B49-85C9-5D9F1F089791}"/>
              </a:ext>
            </a:extLst>
          </p:cNvPr>
          <p:cNvSpPr/>
          <p:nvPr/>
        </p:nvSpPr>
        <p:spPr>
          <a:xfrm>
            <a:off x="159627" y="782915"/>
            <a:ext cx="1124808" cy="691242"/>
          </a:xfrm>
          <a:prstGeom prst="rect">
            <a:avLst/>
          </a:prstGeom>
          <a:solidFill>
            <a:srgbClr val="BF9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Biosafety</a:t>
            </a:r>
          </a:p>
        </p:txBody>
      </p:sp>
      <p:sp>
        <p:nvSpPr>
          <p:cNvPr id="3" name="TextBox 2">
            <a:extLst>
              <a:ext uri="{FF2B5EF4-FFF2-40B4-BE49-F238E27FC236}">
                <a16:creationId xmlns:a16="http://schemas.microsoft.com/office/drawing/2014/main" id="{8D59A955-CE3B-0E4C-A98C-6DE9D7CB1FF3}"/>
              </a:ext>
            </a:extLst>
          </p:cNvPr>
          <p:cNvSpPr txBox="1"/>
          <p:nvPr/>
        </p:nvSpPr>
        <p:spPr>
          <a:xfrm>
            <a:off x="2774030" y="265991"/>
            <a:ext cx="1662508" cy="369332"/>
          </a:xfrm>
          <a:prstGeom prst="rect">
            <a:avLst/>
          </a:prstGeom>
          <a:noFill/>
        </p:spPr>
        <p:txBody>
          <a:bodyPr wrap="square" rtlCol="0">
            <a:spAutoFit/>
          </a:bodyPr>
          <a:lstStyle/>
          <a:p>
            <a:r>
              <a:rPr lang="en-US" b="1" u="sng" dirty="0"/>
              <a:t>S.E.C</a:t>
            </a:r>
            <a:r>
              <a:rPr lang="en-US" b="1" dirty="0"/>
              <a:t>. </a:t>
            </a:r>
            <a:r>
              <a:rPr lang="en-US" b="1" u="sng" dirty="0"/>
              <a:t>3rd</a:t>
            </a:r>
            <a:r>
              <a:rPr lang="en-US" b="1" dirty="0"/>
              <a:t> </a:t>
            </a:r>
            <a:r>
              <a:rPr lang="en-US" b="1" u="sng" dirty="0"/>
              <a:t>Floor</a:t>
            </a:r>
          </a:p>
        </p:txBody>
      </p:sp>
      <p:sp>
        <p:nvSpPr>
          <p:cNvPr id="11" name="Rectangle 10"/>
          <p:cNvSpPr/>
          <p:nvPr/>
        </p:nvSpPr>
        <p:spPr>
          <a:xfrm>
            <a:off x="159627" y="2447348"/>
            <a:ext cx="1124808" cy="642671"/>
          </a:xfrm>
          <a:prstGeom prst="rect">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Wet</a:t>
            </a:r>
          </a:p>
          <a:p>
            <a:pPr algn="ctr"/>
            <a:r>
              <a:rPr lang="en-US" dirty="0" err="1"/>
              <a:t>Chem</a:t>
            </a:r>
            <a:endParaRPr lang="en-US" dirty="0"/>
          </a:p>
        </p:txBody>
      </p:sp>
      <p:sp>
        <p:nvSpPr>
          <p:cNvPr id="12" name="Rectangle 11"/>
          <p:cNvSpPr/>
          <p:nvPr/>
        </p:nvSpPr>
        <p:spPr>
          <a:xfrm>
            <a:off x="159627" y="5703703"/>
            <a:ext cx="1124808" cy="580768"/>
          </a:xfrm>
          <a:prstGeom prst="rect">
            <a:avLst/>
          </a:prstGeom>
          <a:solidFill>
            <a:schemeClr val="accent6">
              <a:lumMod val="75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Storage</a:t>
            </a:r>
          </a:p>
        </p:txBody>
      </p:sp>
      <p:sp>
        <p:nvSpPr>
          <p:cNvPr id="18" name="Rectangle 17"/>
          <p:cNvSpPr/>
          <p:nvPr/>
        </p:nvSpPr>
        <p:spPr>
          <a:xfrm>
            <a:off x="1495169" y="797633"/>
            <a:ext cx="1027156" cy="676524"/>
          </a:xfrm>
          <a:prstGeom prst="rect">
            <a:avLst/>
          </a:prstGeom>
          <a:solidFill>
            <a:schemeClr val="bg2">
              <a:lumMod val="9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Office</a:t>
            </a:r>
          </a:p>
        </p:txBody>
      </p:sp>
      <p:sp>
        <p:nvSpPr>
          <p:cNvPr id="19" name="Rectangle 18"/>
          <p:cNvSpPr/>
          <p:nvPr/>
        </p:nvSpPr>
        <p:spPr>
          <a:xfrm>
            <a:off x="1481370" y="1671095"/>
            <a:ext cx="1027156" cy="633211"/>
          </a:xfrm>
          <a:prstGeom prst="rect">
            <a:avLst/>
          </a:prstGeom>
          <a:solidFill>
            <a:schemeClr val="accent1">
              <a:lumMod val="40000"/>
              <a:lumOff val="6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Teaching</a:t>
            </a:r>
          </a:p>
          <a:p>
            <a:pPr algn="ctr"/>
            <a:r>
              <a:rPr lang="en-US" dirty="0"/>
              <a:t>Lab</a:t>
            </a:r>
          </a:p>
        </p:txBody>
      </p:sp>
      <p:sp>
        <p:nvSpPr>
          <p:cNvPr id="20" name="Rectangle 19"/>
          <p:cNvSpPr/>
          <p:nvPr/>
        </p:nvSpPr>
        <p:spPr>
          <a:xfrm>
            <a:off x="1448263" y="2447348"/>
            <a:ext cx="1074061" cy="642672"/>
          </a:xfrm>
          <a:prstGeom prst="rect">
            <a:avLst/>
          </a:prstGeom>
          <a:solidFill>
            <a:schemeClr val="accent2">
              <a:lumMod val="40000"/>
              <a:lumOff val="6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Teaching</a:t>
            </a:r>
          </a:p>
          <a:p>
            <a:pPr algn="ctr"/>
            <a:r>
              <a:rPr lang="en-US" dirty="0"/>
              <a:t>Lecture</a:t>
            </a:r>
          </a:p>
        </p:txBody>
      </p:sp>
      <p:sp>
        <p:nvSpPr>
          <p:cNvPr id="15" name="Rectangle 14">
            <a:extLst>
              <a:ext uri="{FF2B5EF4-FFF2-40B4-BE49-F238E27FC236}">
                <a16:creationId xmlns:a16="http://schemas.microsoft.com/office/drawing/2014/main" id="{6AF24C43-3018-BE48-B407-CD82281784C2}"/>
              </a:ext>
            </a:extLst>
          </p:cNvPr>
          <p:cNvSpPr/>
          <p:nvPr/>
        </p:nvSpPr>
        <p:spPr>
          <a:xfrm>
            <a:off x="4659145" y="2885440"/>
            <a:ext cx="867895" cy="653859"/>
          </a:xfrm>
          <a:prstGeom prst="rect">
            <a:avLst/>
          </a:prstGeom>
          <a:solidFill>
            <a:srgbClr val="FFFC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A14C19C-E964-4B4C-9291-F2B434B276E5}"/>
              </a:ext>
            </a:extLst>
          </p:cNvPr>
          <p:cNvSpPr/>
          <p:nvPr/>
        </p:nvSpPr>
        <p:spPr>
          <a:xfrm>
            <a:off x="4659145" y="3548656"/>
            <a:ext cx="867895" cy="881103"/>
          </a:xfrm>
          <a:prstGeom prst="rect">
            <a:avLst/>
          </a:prstGeom>
          <a:solidFill>
            <a:schemeClr val="accent2">
              <a:lumMod val="40000"/>
              <a:lumOff val="6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ADF9604-D9C9-9342-BA71-5CB3FA776AC5}"/>
              </a:ext>
            </a:extLst>
          </p:cNvPr>
          <p:cNvSpPr/>
          <p:nvPr/>
        </p:nvSpPr>
        <p:spPr>
          <a:xfrm>
            <a:off x="4637925" y="1879601"/>
            <a:ext cx="726555" cy="314959"/>
          </a:xfrm>
          <a:prstGeom prst="rect">
            <a:avLst/>
          </a:prstGeom>
          <a:solidFill>
            <a:srgbClr val="FFFC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5BBAE44-3501-0B47-88CF-89017790D461}"/>
              </a:ext>
            </a:extLst>
          </p:cNvPr>
          <p:cNvSpPr/>
          <p:nvPr/>
        </p:nvSpPr>
        <p:spPr>
          <a:xfrm>
            <a:off x="4659145" y="1595119"/>
            <a:ext cx="705335" cy="275125"/>
          </a:xfrm>
          <a:prstGeom prst="rect">
            <a:avLst/>
          </a:prstGeom>
          <a:solidFill>
            <a:srgbClr val="BF9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7A7D495B-0FB9-6A4F-8DB2-4B8F741FC8F8}"/>
              </a:ext>
            </a:extLst>
          </p:cNvPr>
          <p:cNvSpPr/>
          <p:nvPr/>
        </p:nvSpPr>
        <p:spPr>
          <a:xfrm>
            <a:off x="4659146" y="466843"/>
            <a:ext cx="646294" cy="1118919"/>
          </a:xfrm>
          <a:prstGeom prst="rect">
            <a:avLst/>
          </a:prstGeom>
          <a:solidFill>
            <a:schemeClr val="accent1">
              <a:lumMod val="40000"/>
              <a:lumOff val="6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612D009-902D-7C40-B177-F42530559109}"/>
              </a:ext>
            </a:extLst>
          </p:cNvPr>
          <p:cNvSpPr/>
          <p:nvPr/>
        </p:nvSpPr>
        <p:spPr>
          <a:xfrm>
            <a:off x="5618481" y="1778000"/>
            <a:ext cx="589280" cy="416560"/>
          </a:xfrm>
          <a:prstGeom prst="rect">
            <a:avLst/>
          </a:prstGeom>
          <a:solidFill>
            <a:srgbClr val="BF9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FE38A4E6-3342-C040-B0C2-E09810894433}"/>
              </a:ext>
            </a:extLst>
          </p:cNvPr>
          <p:cNvSpPr/>
          <p:nvPr/>
        </p:nvSpPr>
        <p:spPr>
          <a:xfrm>
            <a:off x="6207761" y="1778000"/>
            <a:ext cx="589280" cy="416560"/>
          </a:xfrm>
          <a:prstGeom prst="rect">
            <a:avLst/>
          </a:prstGeom>
          <a:solidFill>
            <a:srgbClr val="BF9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3CB213DA-7558-8440-A731-DD1AA2F11AE2}"/>
              </a:ext>
            </a:extLst>
          </p:cNvPr>
          <p:cNvSpPr/>
          <p:nvPr/>
        </p:nvSpPr>
        <p:spPr>
          <a:xfrm>
            <a:off x="6039965" y="1321201"/>
            <a:ext cx="757076" cy="416560"/>
          </a:xfrm>
          <a:prstGeom prst="rect">
            <a:avLst/>
          </a:prstGeom>
          <a:solidFill>
            <a:srgbClr val="BF9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A368DE36-6DF2-2A48-8BBA-8FCB4ECA0975}"/>
              </a:ext>
            </a:extLst>
          </p:cNvPr>
          <p:cNvSpPr/>
          <p:nvPr/>
        </p:nvSpPr>
        <p:spPr>
          <a:xfrm>
            <a:off x="5618481" y="1321201"/>
            <a:ext cx="345439" cy="416560"/>
          </a:xfrm>
          <a:prstGeom prst="rect">
            <a:avLst/>
          </a:prstGeom>
          <a:solidFill>
            <a:srgbClr val="BF9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E8878FF6-33F3-9B46-8263-1F27ACC8E754}"/>
              </a:ext>
            </a:extLst>
          </p:cNvPr>
          <p:cNvSpPr/>
          <p:nvPr/>
        </p:nvSpPr>
        <p:spPr>
          <a:xfrm>
            <a:off x="5836024" y="2648704"/>
            <a:ext cx="488422" cy="428782"/>
          </a:xfrm>
          <a:prstGeom prst="rect">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573B9C0-8E72-D443-B0C6-09667AD73B92}"/>
              </a:ext>
            </a:extLst>
          </p:cNvPr>
          <p:cNvSpPr/>
          <p:nvPr/>
        </p:nvSpPr>
        <p:spPr>
          <a:xfrm>
            <a:off x="5836026" y="3090019"/>
            <a:ext cx="448150" cy="970330"/>
          </a:xfrm>
          <a:prstGeom prst="rect">
            <a:avLst/>
          </a:prstGeom>
          <a:solidFill>
            <a:srgbClr val="FFFC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60E05825-77D9-B549-898F-5908B028BE6E}"/>
              </a:ext>
            </a:extLst>
          </p:cNvPr>
          <p:cNvSpPr/>
          <p:nvPr/>
        </p:nvSpPr>
        <p:spPr>
          <a:xfrm>
            <a:off x="5836024" y="4060349"/>
            <a:ext cx="448151" cy="1049533"/>
          </a:xfrm>
          <a:prstGeom prst="rect">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AA2A366-FF04-D043-ACC4-FEEE8A1CC90D}"/>
              </a:ext>
            </a:extLst>
          </p:cNvPr>
          <p:cNvSpPr/>
          <p:nvPr/>
        </p:nvSpPr>
        <p:spPr>
          <a:xfrm>
            <a:off x="6324448" y="4195482"/>
            <a:ext cx="472594" cy="914400"/>
          </a:xfrm>
          <a:prstGeom prst="rect">
            <a:avLst/>
          </a:prstGeom>
          <a:solidFill>
            <a:schemeClr val="accent1">
              <a:lumMod val="40000"/>
              <a:lumOff val="6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9001CB5-7015-F04E-804E-922C406A0CD6}"/>
              </a:ext>
            </a:extLst>
          </p:cNvPr>
          <p:cNvSpPr/>
          <p:nvPr/>
        </p:nvSpPr>
        <p:spPr>
          <a:xfrm>
            <a:off x="6324447" y="2914363"/>
            <a:ext cx="460371" cy="1268586"/>
          </a:xfrm>
          <a:prstGeom prst="rect">
            <a:avLst/>
          </a:prstGeom>
          <a:solidFill>
            <a:srgbClr val="FFFC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C9B7665-14DF-DB46-8A6F-0B268F594057}"/>
              </a:ext>
            </a:extLst>
          </p:cNvPr>
          <p:cNvSpPr/>
          <p:nvPr/>
        </p:nvSpPr>
        <p:spPr>
          <a:xfrm>
            <a:off x="6336737" y="2457564"/>
            <a:ext cx="422484" cy="439257"/>
          </a:xfrm>
          <a:prstGeom prst="rect">
            <a:avLst/>
          </a:prstGeom>
          <a:solidFill>
            <a:srgbClr val="FFFC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C2179DC0-B0B1-3C4E-AEC3-6098FF39DC69}"/>
              </a:ext>
            </a:extLst>
          </p:cNvPr>
          <p:cNvSpPr/>
          <p:nvPr/>
        </p:nvSpPr>
        <p:spPr>
          <a:xfrm>
            <a:off x="4714408" y="5179102"/>
            <a:ext cx="812632" cy="861934"/>
          </a:xfrm>
          <a:prstGeom prst="rect">
            <a:avLst/>
          </a:prstGeom>
          <a:solidFill>
            <a:srgbClr val="FFFC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5758A109-1065-5246-B384-0B545A0FF0EC}"/>
              </a:ext>
            </a:extLst>
          </p:cNvPr>
          <p:cNvSpPr/>
          <p:nvPr/>
        </p:nvSpPr>
        <p:spPr>
          <a:xfrm>
            <a:off x="5618481" y="5343993"/>
            <a:ext cx="280149" cy="651597"/>
          </a:xfrm>
          <a:prstGeom prst="rect">
            <a:avLst/>
          </a:prstGeom>
          <a:solidFill>
            <a:srgbClr val="FFFC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42A75A55-EEC0-8D4B-9542-8535225326A5}"/>
              </a:ext>
            </a:extLst>
          </p:cNvPr>
          <p:cNvSpPr/>
          <p:nvPr/>
        </p:nvSpPr>
        <p:spPr>
          <a:xfrm>
            <a:off x="5472747" y="440925"/>
            <a:ext cx="638494" cy="686835"/>
          </a:xfrm>
          <a:prstGeom prst="rect">
            <a:avLst/>
          </a:prstGeom>
          <a:solidFill>
            <a:srgbClr val="FFFC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E8296D5-6D3F-6543-9C92-DDB957ECD707}"/>
              </a:ext>
            </a:extLst>
          </p:cNvPr>
          <p:cNvSpPr/>
          <p:nvPr/>
        </p:nvSpPr>
        <p:spPr>
          <a:xfrm>
            <a:off x="6131084" y="450657"/>
            <a:ext cx="615847" cy="332258"/>
          </a:xfrm>
          <a:prstGeom prst="rect">
            <a:avLst/>
          </a:prstGeom>
          <a:solidFill>
            <a:srgbClr val="FFFC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1309478C-468F-3E4D-8878-655543A234C3}"/>
              </a:ext>
            </a:extLst>
          </p:cNvPr>
          <p:cNvSpPr/>
          <p:nvPr/>
        </p:nvSpPr>
        <p:spPr>
          <a:xfrm>
            <a:off x="6131084" y="782548"/>
            <a:ext cx="653734" cy="345212"/>
          </a:xfrm>
          <a:prstGeom prst="rect">
            <a:avLst/>
          </a:prstGeom>
          <a:solidFill>
            <a:srgbClr val="BF9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2B389941-84BD-984A-B7DE-882CDA124011}"/>
              </a:ext>
            </a:extLst>
          </p:cNvPr>
          <p:cNvSpPr/>
          <p:nvPr/>
        </p:nvSpPr>
        <p:spPr>
          <a:xfrm>
            <a:off x="7017067" y="461843"/>
            <a:ext cx="491173" cy="665917"/>
          </a:xfrm>
          <a:prstGeom prst="rect">
            <a:avLst/>
          </a:prstGeom>
          <a:solidFill>
            <a:srgbClr val="FFFC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26C4BB91-44D5-E443-908F-B74EF154FE24}"/>
              </a:ext>
            </a:extLst>
          </p:cNvPr>
          <p:cNvSpPr/>
          <p:nvPr/>
        </p:nvSpPr>
        <p:spPr>
          <a:xfrm>
            <a:off x="8208266" y="461842"/>
            <a:ext cx="641094" cy="665917"/>
          </a:xfrm>
          <a:prstGeom prst="rect">
            <a:avLst/>
          </a:prstGeom>
          <a:solidFill>
            <a:schemeClr val="bg2">
              <a:lumMod val="5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062FE83-3967-A34B-B680-7356ADFE2F81}"/>
              </a:ext>
            </a:extLst>
          </p:cNvPr>
          <p:cNvSpPr/>
          <p:nvPr/>
        </p:nvSpPr>
        <p:spPr>
          <a:xfrm>
            <a:off x="7030432" y="1339872"/>
            <a:ext cx="542144" cy="895328"/>
          </a:xfrm>
          <a:prstGeom prst="rect">
            <a:avLst/>
          </a:prstGeom>
          <a:solidFill>
            <a:schemeClr val="accent1">
              <a:lumMod val="40000"/>
              <a:lumOff val="6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749FCED4-554E-DC45-BCC2-C74F1566B2AE}"/>
              </a:ext>
            </a:extLst>
          </p:cNvPr>
          <p:cNvSpPr/>
          <p:nvPr/>
        </p:nvSpPr>
        <p:spPr>
          <a:xfrm>
            <a:off x="7570923" y="1778000"/>
            <a:ext cx="470088" cy="444070"/>
          </a:xfrm>
          <a:prstGeom prst="rect">
            <a:avLst/>
          </a:prstGeom>
          <a:solidFill>
            <a:srgbClr val="FF26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5CE476D7-F34E-CB4C-A39B-A13D7C12C60E}"/>
              </a:ext>
            </a:extLst>
          </p:cNvPr>
          <p:cNvSpPr/>
          <p:nvPr/>
        </p:nvSpPr>
        <p:spPr>
          <a:xfrm>
            <a:off x="8094021" y="1339872"/>
            <a:ext cx="495648" cy="882198"/>
          </a:xfrm>
          <a:prstGeom prst="rect">
            <a:avLst/>
          </a:prstGeom>
          <a:solidFill>
            <a:srgbClr val="FFFC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673C496-D1C5-6F46-B6BE-19DF3BB29ACC}"/>
              </a:ext>
            </a:extLst>
          </p:cNvPr>
          <p:cNvSpPr/>
          <p:nvPr/>
        </p:nvSpPr>
        <p:spPr>
          <a:xfrm>
            <a:off x="8639088" y="1778000"/>
            <a:ext cx="313340" cy="444070"/>
          </a:xfrm>
          <a:prstGeom prst="rect">
            <a:avLst/>
          </a:prstGeom>
          <a:solidFill>
            <a:srgbClr val="FFFC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CA05AD36-09D5-6F42-A519-0E2352003131}"/>
              </a:ext>
            </a:extLst>
          </p:cNvPr>
          <p:cNvSpPr/>
          <p:nvPr/>
        </p:nvSpPr>
        <p:spPr>
          <a:xfrm>
            <a:off x="8639088" y="1321201"/>
            <a:ext cx="313340" cy="444070"/>
          </a:xfrm>
          <a:prstGeom prst="rect">
            <a:avLst/>
          </a:prstGeom>
          <a:solidFill>
            <a:srgbClr val="FFFC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6FDFEB5B-1A7D-4349-A8EF-54E499A13C98}"/>
              </a:ext>
            </a:extLst>
          </p:cNvPr>
          <p:cNvSpPr/>
          <p:nvPr/>
        </p:nvSpPr>
        <p:spPr>
          <a:xfrm>
            <a:off x="8973547" y="1333705"/>
            <a:ext cx="313340" cy="444070"/>
          </a:xfrm>
          <a:prstGeom prst="rect">
            <a:avLst/>
          </a:prstGeom>
          <a:solidFill>
            <a:srgbClr val="FFFC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8CBB7482-8740-344F-8ADF-69D939302D76}"/>
              </a:ext>
            </a:extLst>
          </p:cNvPr>
          <p:cNvSpPr/>
          <p:nvPr/>
        </p:nvSpPr>
        <p:spPr>
          <a:xfrm>
            <a:off x="8967146" y="1798779"/>
            <a:ext cx="319741" cy="423291"/>
          </a:xfrm>
          <a:prstGeom prst="rect">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1FBD1B11-19B2-504D-9108-9DEE7633BFDF}"/>
              </a:ext>
            </a:extLst>
          </p:cNvPr>
          <p:cNvSpPr/>
          <p:nvPr/>
        </p:nvSpPr>
        <p:spPr>
          <a:xfrm>
            <a:off x="8858506" y="471299"/>
            <a:ext cx="376236" cy="656459"/>
          </a:xfrm>
          <a:prstGeom prst="rect">
            <a:avLst/>
          </a:prstGeom>
          <a:solidFill>
            <a:srgbClr val="FFFC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F9731560-CC0A-CB4E-BF47-AEB75045644F}"/>
              </a:ext>
            </a:extLst>
          </p:cNvPr>
          <p:cNvSpPr/>
          <p:nvPr/>
        </p:nvSpPr>
        <p:spPr>
          <a:xfrm>
            <a:off x="9243888" y="440925"/>
            <a:ext cx="265847" cy="676524"/>
          </a:xfrm>
          <a:prstGeom prst="rect">
            <a:avLst/>
          </a:prstGeom>
          <a:solidFill>
            <a:schemeClr val="bg2">
              <a:lumMod val="9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1DC1CCB2-0DDD-EB40-89D1-21D66C50F1B5}"/>
              </a:ext>
            </a:extLst>
          </p:cNvPr>
          <p:cNvSpPr/>
          <p:nvPr/>
        </p:nvSpPr>
        <p:spPr>
          <a:xfrm>
            <a:off x="9503342" y="453149"/>
            <a:ext cx="376236" cy="656459"/>
          </a:xfrm>
          <a:prstGeom prst="rect">
            <a:avLst/>
          </a:prstGeom>
          <a:solidFill>
            <a:srgbClr val="FFFC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AD22B48D-332F-D440-9EA1-E76CB55EA129}"/>
              </a:ext>
            </a:extLst>
          </p:cNvPr>
          <p:cNvSpPr/>
          <p:nvPr/>
        </p:nvSpPr>
        <p:spPr>
          <a:xfrm>
            <a:off x="9879029" y="732916"/>
            <a:ext cx="328436" cy="573582"/>
          </a:xfrm>
          <a:prstGeom prst="rect">
            <a:avLst/>
          </a:prstGeom>
          <a:solidFill>
            <a:schemeClr val="bg2">
              <a:lumMod val="5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73FE27AD-DBB3-2A47-955A-1A1086319C54}"/>
              </a:ext>
            </a:extLst>
          </p:cNvPr>
          <p:cNvSpPr/>
          <p:nvPr/>
        </p:nvSpPr>
        <p:spPr>
          <a:xfrm>
            <a:off x="9619816" y="1127759"/>
            <a:ext cx="259214" cy="176822"/>
          </a:xfrm>
          <a:prstGeom prst="rect">
            <a:avLst/>
          </a:prstGeom>
          <a:solidFill>
            <a:schemeClr val="bg2">
              <a:lumMod val="5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4F6E4212-B3EB-CA40-8820-5C498D513368}"/>
              </a:ext>
            </a:extLst>
          </p:cNvPr>
          <p:cNvSpPr/>
          <p:nvPr/>
        </p:nvSpPr>
        <p:spPr>
          <a:xfrm>
            <a:off x="9904263" y="471299"/>
            <a:ext cx="579926" cy="227613"/>
          </a:xfrm>
          <a:prstGeom prst="rect">
            <a:avLst/>
          </a:prstGeom>
          <a:solidFill>
            <a:schemeClr val="bg2">
              <a:lumMod val="9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BD1AA6E-5605-8B4E-9F7A-DED8FCE7C662}"/>
              </a:ext>
            </a:extLst>
          </p:cNvPr>
          <p:cNvSpPr/>
          <p:nvPr/>
        </p:nvSpPr>
        <p:spPr>
          <a:xfrm>
            <a:off x="10230152" y="732915"/>
            <a:ext cx="248318" cy="741241"/>
          </a:xfrm>
          <a:prstGeom prst="rect">
            <a:avLst/>
          </a:prstGeom>
          <a:solidFill>
            <a:schemeClr val="bg2">
              <a:lumMod val="9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A4D0CB22-EECA-D64B-9753-18AF26258B44}"/>
              </a:ext>
            </a:extLst>
          </p:cNvPr>
          <p:cNvSpPr/>
          <p:nvPr/>
        </p:nvSpPr>
        <p:spPr>
          <a:xfrm>
            <a:off x="9529707" y="1346437"/>
            <a:ext cx="677758" cy="848123"/>
          </a:xfrm>
          <a:prstGeom prst="rect">
            <a:avLst/>
          </a:prstGeom>
          <a:solidFill>
            <a:srgbClr val="FFFC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0D0FDE33-07A6-B744-BDB6-6306D35FF927}"/>
              </a:ext>
            </a:extLst>
          </p:cNvPr>
          <p:cNvSpPr/>
          <p:nvPr/>
        </p:nvSpPr>
        <p:spPr>
          <a:xfrm>
            <a:off x="10230152" y="1493959"/>
            <a:ext cx="248318" cy="728111"/>
          </a:xfrm>
          <a:prstGeom prst="rect">
            <a:avLst/>
          </a:prstGeom>
          <a:solidFill>
            <a:schemeClr val="bg2">
              <a:lumMod val="9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5E107158-B3F9-E643-8C37-E922C3CA93C0}"/>
              </a:ext>
            </a:extLst>
          </p:cNvPr>
          <p:cNvSpPr/>
          <p:nvPr/>
        </p:nvSpPr>
        <p:spPr>
          <a:xfrm>
            <a:off x="7020575" y="2896820"/>
            <a:ext cx="460371" cy="1298662"/>
          </a:xfrm>
          <a:prstGeom prst="rect">
            <a:avLst/>
          </a:prstGeom>
          <a:solidFill>
            <a:srgbClr val="FFFC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CD4567D-004C-FA4C-92A6-E9A42A6A9CE6}"/>
              </a:ext>
            </a:extLst>
          </p:cNvPr>
          <p:cNvSpPr/>
          <p:nvPr/>
        </p:nvSpPr>
        <p:spPr>
          <a:xfrm>
            <a:off x="7029158" y="4266922"/>
            <a:ext cx="451788" cy="404087"/>
          </a:xfrm>
          <a:prstGeom prst="rect">
            <a:avLst/>
          </a:prstGeom>
          <a:solidFill>
            <a:schemeClr val="accent6">
              <a:lumMod val="75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5F9641A8-C228-EB46-9F83-793F8CA947C8}"/>
              </a:ext>
            </a:extLst>
          </p:cNvPr>
          <p:cNvSpPr/>
          <p:nvPr/>
        </p:nvSpPr>
        <p:spPr>
          <a:xfrm>
            <a:off x="7017067" y="4901601"/>
            <a:ext cx="491173" cy="626679"/>
          </a:xfrm>
          <a:prstGeom prst="rect">
            <a:avLst/>
          </a:prstGeom>
          <a:solidFill>
            <a:srgbClr val="BF9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324D4293-A5A2-FB45-86E3-E0E3E6210EEF}"/>
              </a:ext>
            </a:extLst>
          </p:cNvPr>
          <p:cNvSpPr/>
          <p:nvPr/>
        </p:nvSpPr>
        <p:spPr>
          <a:xfrm>
            <a:off x="7014463" y="5566540"/>
            <a:ext cx="472594" cy="883121"/>
          </a:xfrm>
          <a:prstGeom prst="rect">
            <a:avLst/>
          </a:prstGeom>
          <a:solidFill>
            <a:schemeClr val="accent1">
              <a:lumMod val="40000"/>
              <a:lumOff val="6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DCE65BFF-FC19-B947-92D8-7A8ED535AFF4}"/>
              </a:ext>
            </a:extLst>
          </p:cNvPr>
          <p:cNvSpPr/>
          <p:nvPr/>
        </p:nvSpPr>
        <p:spPr>
          <a:xfrm>
            <a:off x="7523821" y="4888313"/>
            <a:ext cx="433554" cy="1561348"/>
          </a:xfrm>
          <a:prstGeom prst="rect">
            <a:avLst/>
          </a:prstGeom>
          <a:solidFill>
            <a:srgbClr val="FFFC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7440F8DC-32BA-8F4F-9693-44FD2F60EACB}"/>
              </a:ext>
            </a:extLst>
          </p:cNvPr>
          <p:cNvSpPr/>
          <p:nvPr/>
        </p:nvSpPr>
        <p:spPr>
          <a:xfrm>
            <a:off x="7510412" y="2880416"/>
            <a:ext cx="460371" cy="765152"/>
          </a:xfrm>
          <a:prstGeom prst="rect">
            <a:avLst/>
          </a:prstGeom>
          <a:solidFill>
            <a:srgbClr val="FFFC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AA1B9E24-658E-9649-B39B-1CCE13565911}"/>
              </a:ext>
            </a:extLst>
          </p:cNvPr>
          <p:cNvSpPr/>
          <p:nvPr/>
        </p:nvSpPr>
        <p:spPr>
          <a:xfrm>
            <a:off x="7533442" y="3661242"/>
            <a:ext cx="423933" cy="521707"/>
          </a:xfrm>
          <a:prstGeom prst="rect">
            <a:avLst/>
          </a:prstGeom>
          <a:solidFill>
            <a:schemeClr val="accent2">
              <a:lumMod val="40000"/>
              <a:lumOff val="6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A0B589A1-5FEE-1B41-8A82-DEE8D8D9B1D0}"/>
              </a:ext>
            </a:extLst>
          </p:cNvPr>
          <p:cNvSpPr/>
          <p:nvPr/>
        </p:nvSpPr>
        <p:spPr>
          <a:xfrm>
            <a:off x="7480946" y="4247718"/>
            <a:ext cx="488422" cy="423291"/>
          </a:xfrm>
          <a:prstGeom prst="rect">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ECBD3CC8-975F-0C4B-AB4E-6BD2FCC20460}"/>
              </a:ext>
            </a:extLst>
          </p:cNvPr>
          <p:cNvSpPr/>
          <p:nvPr/>
        </p:nvSpPr>
        <p:spPr>
          <a:xfrm>
            <a:off x="8208265" y="2893091"/>
            <a:ext cx="917340" cy="412592"/>
          </a:xfrm>
          <a:prstGeom prst="rect">
            <a:avLst/>
          </a:prstGeom>
          <a:solidFill>
            <a:schemeClr val="bg2">
              <a:lumMod val="9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F7D97E21-149B-8946-9528-57855A33DE27}"/>
              </a:ext>
            </a:extLst>
          </p:cNvPr>
          <p:cNvSpPr/>
          <p:nvPr/>
        </p:nvSpPr>
        <p:spPr>
          <a:xfrm>
            <a:off x="8198579" y="3760470"/>
            <a:ext cx="917340" cy="487248"/>
          </a:xfrm>
          <a:prstGeom prst="rect">
            <a:avLst/>
          </a:prstGeom>
          <a:solidFill>
            <a:schemeClr val="bg2">
              <a:lumMod val="9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187C2BDD-96DD-184A-8753-9E1542CC9FDC}"/>
              </a:ext>
            </a:extLst>
          </p:cNvPr>
          <p:cNvSpPr/>
          <p:nvPr/>
        </p:nvSpPr>
        <p:spPr>
          <a:xfrm>
            <a:off x="8186354" y="3548656"/>
            <a:ext cx="301843" cy="211814"/>
          </a:xfrm>
          <a:prstGeom prst="rect">
            <a:avLst/>
          </a:prstGeom>
          <a:solidFill>
            <a:schemeClr val="accent6">
              <a:lumMod val="75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CB79E37E-95F0-9442-AB92-D9882DC7D2BE}"/>
              </a:ext>
            </a:extLst>
          </p:cNvPr>
          <p:cNvSpPr/>
          <p:nvPr/>
        </p:nvSpPr>
        <p:spPr>
          <a:xfrm>
            <a:off x="8967146" y="1809271"/>
            <a:ext cx="319741" cy="423291"/>
          </a:xfrm>
          <a:prstGeom prst="rect">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F7DECD54-7D3A-2547-8A4D-C57C83659444}"/>
              </a:ext>
            </a:extLst>
          </p:cNvPr>
          <p:cNvSpPr/>
          <p:nvPr/>
        </p:nvSpPr>
        <p:spPr>
          <a:xfrm>
            <a:off x="8205229" y="4236267"/>
            <a:ext cx="920376" cy="423291"/>
          </a:xfrm>
          <a:prstGeom prst="rect">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448BF8C6-93D3-CB4B-BCFE-D5354A13E361}"/>
              </a:ext>
            </a:extLst>
          </p:cNvPr>
          <p:cNvSpPr/>
          <p:nvPr/>
        </p:nvSpPr>
        <p:spPr>
          <a:xfrm>
            <a:off x="5318503" y="440924"/>
            <a:ext cx="123928" cy="967267"/>
          </a:xfrm>
          <a:prstGeom prst="rect">
            <a:avLst/>
          </a:prstGeom>
          <a:solidFill>
            <a:schemeClr val="accent1">
              <a:lumMod val="40000"/>
              <a:lumOff val="6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8CEF2E82-BF80-AF44-A787-77892A58F48B}"/>
              </a:ext>
            </a:extLst>
          </p:cNvPr>
          <p:cNvSpPr/>
          <p:nvPr/>
        </p:nvSpPr>
        <p:spPr>
          <a:xfrm>
            <a:off x="8213836" y="4702506"/>
            <a:ext cx="921654" cy="641488"/>
          </a:xfrm>
          <a:prstGeom prst="rect">
            <a:avLst/>
          </a:prstGeom>
          <a:solidFill>
            <a:schemeClr val="accent1">
              <a:lumMod val="40000"/>
              <a:lumOff val="6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B047DBD0-21FF-864E-BDD5-A84C489459E4}"/>
              </a:ext>
            </a:extLst>
          </p:cNvPr>
          <p:cNvSpPr/>
          <p:nvPr/>
        </p:nvSpPr>
        <p:spPr>
          <a:xfrm>
            <a:off x="8418286" y="5354625"/>
            <a:ext cx="715145" cy="1095036"/>
          </a:xfrm>
          <a:prstGeom prst="rect">
            <a:avLst/>
          </a:prstGeom>
          <a:solidFill>
            <a:schemeClr val="accent2">
              <a:lumMod val="40000"/>
              <a:lumOff val="6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7223F826-9424-8A4B-9323-5C27FAE2C26F}"/>
              </a:ext>
            </a:extLst>
          </p:cNvPr>
          <p:cNvSpPr/>
          <p:nvPr/>
        </p:nvSpPr>
        <p:spPr>
          <a:xfrm>
            <a:off x="8206787" y="5358124"/>
            <a:ext cx="211499" cy="637466"/>
          </a:xfrm>
          <a:prstGeom prst="rect">
            <a:avLst/>
          </a:prstGeom>
          <a:solidFill>
            <a:schemeClr val="accent2">
              <a:lumMod val="40000"/>
              <a:lumOff val="6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325A6E94-88D3-DE40-A9F2-F8B8AE019913}"/>
              </a:ext>
            </a:extLst>
          </p:cNvPr>
          <p:cNvSpPr/>
          <p:nvPr/>
        </p:nvSpPr>
        <p:spPr>
          <a:xfrm>
            <a:off x="4693680" y="4496811"/>
            <a:ext cx="913133" cy="653859"/>
          </a:xfrm>
          <a:prstGeom prst="rect">
            <a:avLst/>
          </a:prstGeom>
          <a:solidFill>
            <a:srgbClr val="FFFC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A7EB42E7-5B93-7443-91A5-F5A6EDCF4ED9}"/>
              </a:ext>
            </a:extLst>
          </p:cNvPr>
          <p:cNvSpPr/>
          <p:nvPr/>
        </p:nvSpPr>
        <p:spPr>
          <a:xfrm>
            <a:off x="8016015" y="6098345"/>
            <a:ext cx="171815" cy="351316"/>
          </a:xfrm>
          <a:prstGeom prst="rect">
            <a:avLst/>
          </a:prstGeom>
          <a:solidFill>
            <a:srgbClr val="FFFC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749FCED4-554E-DC45-BCC2-C74F1566B2AE}"/>
              </a:ext>
            </a:extLst>
          </p:cNvPr>
          <p:cNvSpPr/>
          <p:nvPr/>
        </p:nvSpPr>
        <p:spPr>
          <a:xfrm>
            <a:off x="7570923" y="1339872"/>
            <a:ext cx="477273" cy="444070"/>
          </a:xfrm>
          <a:prstGeom prst="rect">
            <a:avLst/>
          </a:prstGeom>
          <a:solidFill>
            <a:srgbClr val="FF26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26C4BB91-44D5-E443-908F-B74EF154FE24}"/>
              </a:ext>
            </a:extLst>
          </p:cNvPr>
          <p:cNvSpPr/>
          <p:nvPr/>
        </p:nvSpPr>
        <p:spPr>
          <a:xfrm>
            <a:off x="8537959" y="3348630"/>
            <a:ext cx="577960" cy="406524"/>
          </a:xfrm>
          <a:prstGeom prst="rect">
            <a:avLst/>
          </a:prstGeom>
          <a:solidFill>
            <a:schemeClr val="bg2">
              <a:lumMod val="5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F9731560-CC0A-CB4E-BF47-AEB75045644F}"/>
              </a:ext>
            </a:extLst>
          </p:cNvPr>
          <p:cNvSpPr/>
          <p:nvPr/>
        </p:nvSpPr>
        <p:spPr>
          <a:xfrm>
            <a:off x="7574758" y="450657"/>
            <a:ext cx="608823" cy="658623"/>
          </a:xfrm>
          <a:prstGeom prst="rect">
            <a:avLst/>
          </a:prstGeom>
          <a:solidFill>
            <a:schemeClr val="bg2">
              <a:lumMod val="9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68114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793AB-5F14-314C-958C-5D5BC714E232}"/>
              </a:ext>
            </a:extLst>
          </p:cNvPr>
          <p:cNvSpPr>
            <a:spLocks noGrp="1"/>
          </p:cNvSpPr>
          <p:nvPr>
            <p:ph type="title"/>
          </p:nvPr>
        </p:nvSpPr>
        <p:spPr>
          <a:xfrm>
            <a:off x="463827" y="365125"/>
            <a:ext cx="11502886" cy="1325563"/>
          </a:xfrm>
        </p:spPr>
        <p:txBody>
          <a:bodyPr/>
          <a:lstStyle/>
          <a:p>
            <a:r>
              <a:rPr lang="en-US" dirty="0"/>
              <a:t>Facility questions to address for each Lab Category</a:t>
            </a:r>
          </a:p>
        </p:txBody>
      </p:sp>
      <p:sp>
        <p:nvSpPr>
          <p:cNvPr id="3" name="Content Placeholder 2">
            <a:extLst>
              <a:ext uri="{FF2B5EF4-FFF2-40B4-BE49-F238E27FC236}">
                <a16:creationId xmlns:a16="http://schemas.microsoft.com/office/drawing/2014/main" id="{A23556DD-2DBB-744C-810B-2148612335FF}"/>
              </a:ext>
            </a:extLst>
          </p:cNvPr>
          <p:cNvSpPr>
            <a:spLocks noGrp="1"/>
          </p:cNvSpPr>
          <p:nvPr>
            <p:ph sz="half" idx="1"/>
          </p:nvPr>
        </p:nvSpPr>
        <p:spPr/>
        <p:txBody>
          <a:bodyPr>
            <a:normAutofit fontScale="70000" lnSpcReduction="20000"/>
          </a:bodyPr>
          <a:lstStyle/>
          <a:p>
            <a:r>
              <a:rPr lang="en-US" dirty="0"/>
              <a:t>Structural issues</a:t>
            </a:r>
          </a:p>
          <a:p>
            <a:pPr lvl="1"/>
            <a:r>
              <a:rPr lang="en-US" dirty="0"/>
              <a:t>Special floor loading: X kg</a:t>
            </a:r>
          </a:p>
          <a:p>
            <a:pPr lvl="1"/>
            <a:r>
              <a:rPr lang="en-US" dirty="0"/>
              <a:t>Vibration sensitivity</a:t>
            </a:r>
          </a:p>
          <a:p>
            <a:pPr lvl="1"/>
            <a:r>
              <a:rPr lang="en-US" dirty="0"/>
              <a:t>Door width (</a:t>
            </a:r>
            <a:r>
              <a:rPr lang="en-US" dirty="0" err="1"/>
              <a:t>stnd</a:t>
            </a:r>
            <a:r>
              <a:rPr lang="en-US" dirty="0"/>
              <a:t> or oversized)</a:t>
            </a:r>
          </a:p>
          <a:p>
            <a:pPr lvl="1"/>
            <a:r>
              <a:rPr lang="en-US" dirty="0"/>
              <a:t>Floor finish (water impervious, </a:t>
            </a:r>
            <a:r>
              <a:rPr lang="en-US" dirty="0" err="1"/>
              <a:t>chem</a:t>
            </a:r>
            <a:r>
              <a:rPr lang="en-US" dirty="0"/>
              <a:t> resistant, carpet)</a:t>
            </a:r>
          </a:p>
          <a:p>
            <a:pPr lvl="1"/>
            <a:r>
              <a:rPr lang="en-US" dirty="0"/>
              <a:t>Ceiling type (acoustic, washable, special)</a:t>
            </a:r>
          </a:p>
          <a:p>
            <a:r>
              <a:rPr lang="en-US" dirty="0"/>
              <a:t>Mechanical</a:t>
            </a:r>
          </a:p>
          <a:p>
            <a:pPr lvl="1"/>
            <a:r>
              <a:rPr lang="en-US" dirty="0"/>
              <a:t>Lab sink (single, double)</a:t>
            </a:r>
          </a:p>
          <a:p>
            <a:pPr lvl="1"/>
            <a:r>
              <a:rPr lang="en-US" dirty="0"/>
              <a:t>Emergency shower, eye wash</a:t>
            </a:r>
          </a:p>
          <a:p>
            <a:pPr lvl="1"/>
            <a:r>
              <a:rPr lang="en-US" dirty="0"/>
              <a:t>Instrument cooling water</a:t>
            </a:r>
          </a:p>
          <a:p>
            <a:pPr lvl="1"/>
            <a:r>
              <a:rPr lang="en-US" dirty="0"/>
              <a:t>Specialty water</a:t>
            </a:r>
          </a:p>
          <a:p>
            <a:pPr lvl="1"/>
            <a:r>
              <a:rPr lang="en-US" dirty="0"/>
              <a:t>Compressed air</a:t>
            </a:r>
          </a:p>
          <a:p>
            <a:pPr lvl="1"/>
            <a:r>
              <a:rPr lang="en-US" dirty="0"/>
              <a:t>House vacuum</a:t>
            </a:r>
          </a:p>
          <a:p>
            <a:pPr lvl="1"/>
            <a:r>
              <a:rPr lang="en-US" dirty="0"/>
              <a:t>Specialty vacuum</a:t>
            </a:r>
          </a:p>
          <a:p>
            <a:pPr lvl="1"/>
            <a:r>
              <a:rPr lang="en-US" dirty="0"/>
              <a:t>Floor drain</a:t>
            </a:r>
          </a:p>
        </p:txBody>
      </p:sp>
      <p:sp>
        <p:nvSpPr>
          <p:cNvPr id="4" name="Content Placeholder 3">
            <a:extLst>
              <a:ext uri="{FF2B5EF4-FFF2-40B4-BE49-F238E27FC236}">
                <a16:creationId xmlns:a16="http://schemas.microsoft.com/office/drawing/2014/main" id="{39CECA50-8D93-F14F-BB24-0B8838BC6D86}"/>
              </a:ext>
            </a:extLst>
          </p:cNvPr>
          <p:cNvSpPr>
            <a:spLocks noGrp="1"/>
          </p:cNvSpPr>
          <p:nvPr>
            <p:ph sz="half" idx="2"/>
          </p:nvPr>
        </p:nvSpPr>
        <p:spPr/>
        <p:txBody>
          <a:bodyPr>
            <a:normAutofit fontScale="70000" lnSpcReduction="20000"/>
          </a:bodyPr>
          <a:lstStyle/>
          <a:p>
            <a:r>
              <a:rPr lang="en-US" dirty="0"/>
              <a:t>Ventilation</a:t>
            </a:r>
          </a:p>
          <a:p>
            <a:pPr lvl="1"/>
            <a:r>
              <a:rPr lang="en-US" dirty="0"/>
              <a:t>Temperature (normal, tolerance goals)</a:t>
            </a:r>
          </a:p>
          <a:p>
            <a:pPr lvl="1"/>
            <a:r>
              <a:rPr lang="en-US" dirty="0"/>
              <a:t>Chemical hazards (acids, solvents, flammable toxic)</a:t>
            </a:r>
          </a:p>
          <a:p>
            <a:pPr lvl="1"/>
            <a:r>
              <a:rPr lang="en-US" dirty="0"/>
              <a:t>Fume hood</a:t>
            </a:r>
          </a:p>
          <a:p>
            <a:pPr lvl="1"/>
            <a:r>
              <a:rPr lang="en-US" dirty="0"/>
              <a:t>Biological safety cabinet</a:t>
            </a:r>
          </a:p>
          <a:p>
            <a:pPr lvl="1"/>
            <a:r>
              <a:rPr lang="en-US" dirty="0"/>
              <a:t>Relative humidity</a:t>
            </a:r>
          </a:p>
          <a:p>
            <a:r>
              <a:rPr lang="en-US" dirty="0"/>
              <a:t>Electrical</a:t>
            </a:r>
          </a:p>
          <a:p>
            <a:pPr lvl="1"/>
            <a:r>
              <a:rPr lang="en-US" dirty="0"/>
              <a:t>General receptacle (120v, 15A)</a:t>
            </a:r>
          </a:p>
          <a:p>
            <a:pPr lvl="1"/>
            <a:r>
              <a:rPr lang="en-US" dirty="0"/>
              <a:t>Special outlet (120v, 1ph, 20A)</a:t>
            </a:r>
          </a:p>
          <a:p>
            <a:pPr lvl="1"/>
            <a:r>
              <a:rPr lang="en-US" dirty="0"/>
              <a:t>Special outlet (208v, 1ph, 20A)</a:t>
            </a:r>
          </a:p>
          <a:p>
            <a:pPr lvl="1"/>
            <a:r>
              <a:rPr lang="en-US" dirty="0"/>
              <a:t>Special outlet (208v, 3ph, 20A)</a:t>
            </a:r>
          </a:p>
          <a:p>
            <a:pPr lvl="1"/>
            <a:endParaRPr lang="en-US" dirty="0"/>
          </a:p>
        </p:txBody>
      </p:sp>
    </p:spTree>
    <p:extLst>
      <p:ext uri="{BB962C8B-B14F-4D97-AF65-F5344CB8AC3E}">
        <p14:creationId xmlns:p14="http://schemas.microsoft.com/office/powerpoint/2010/main" val="15308299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0E46A-B684-DC4B-BC9F-48A4219C0474}"/>
              </a:ext>
            </a:extLst>
          </p:cNvPr>
          <p:cNvSpPr>
            <a:spLocks noGrp="1"/>
          </p:cNvSpPr>
          <p:nvPr>
            <p:ph type="title"/>
          </p:nvPr>
        </p:nvSpPr>
        <p:spPr>
          <a:xfrm>
            <a:off x="636103" y="365125"/>
            <a:ext cx="10840279" cy="1325563"/>
          </a:xfrm>
        </p:spPr>
        <p:txBody>
          <a:bodyPr>
            <a:normAutofit/>
          </a:bodyPr>
          <a:lstStyle/>
          <a:p>
            <a:r>
              <a:rPr lang="en-US" sz="3600" dirty="0"/>
              <a:t>Adjacency questions to address for each Lab Category</a:t>
            </a:r>
          </a:p>
        </p:txBody>
      </p:sp>
      <p:sp>
        <p:nvSpPr>
          <p:cNvPr id="3" name="Content Placeholder 2">
            <a:extLst>
              <a:ext uri="{FF2B5EF4-FFF2-40B4-BE49-F238E27FC236}">
                <a16:creationId xmlns:a16="http://schemas.microsoft.com/office/drawing/2014/main" id="{53B08BF8-4565-DE46-89E1-104E9833E375}"/>
              </a:ext>
            </a:extLst>
          </p:cNvPr>
          <p:cNvSpPr>
            <a:spLocks noGrp="1"/>
          </p:cNvSpPr>
          <p:nvPr>
            <p:ph sz="half" idx="1"/>
          </p:nvPr>
        </p:nvSpPr>
        <p:spPr/>
        <p:txBody>
          <a:bodyPr/>
          <a:lstStyle/>
          <a:p>
            <a:r>
              <a:rPr lang="en-US" dirty="0"/>
              <a:t>Wants</a:t>
            </a:r>
          </a:p>
          <a:p>
            <a:pPr lvl="1"/>
            <a:r>
              <a:rPr lang="en-US" dirty="0"/>
              <a:t>Space with shared equipment</a:t>
            </a:r>
          </a:p>
          <a:p>
            <a:pPr lvl="2"/>
            <a:r>
              <a:rPr lang="en-US" dirty="0"/>
              <a:t>Refrigerators, centrifuge, balance, </a:t>
            </a:r>
            <a:r>
              <a:rPr lang="en-US" dirty="0" err="1"/>
              <a:t>MilliQ</a:t>
            </a:r>
            <a:r>
              <a:rPr lang="en-US" dirty="0"/>
              <a:t> water, Bio Safety Cab</a:t>
            </a:r>
          </a:p>
          <a:p>
            <a:pPr lvl="1"/>
            <a:r>
              <a:rPr lang="en-US" dirty="0"/>
              <a:t>Space with shared specialty equipment</a:t>
            </a:r>
          </a:p>
          <a:p>
            <a:pPr lvl="2"/>
            <a:r>
              <a:rPr lang="en-US" dirty="0"/>
              <a:t>Microscopes, lasers, vacuum chambers</a:t>
            </a:r>
          </a:p>
          <a:p>
            <a:pPr lvl="1"/>
            <a:endParaRPr lang="en-US" dirty="0"/>
          </a:p>
        </p:txBody>
      </p:sp>
      <p:sp>
        <p:nvSpPr>
          <p:cNvPr id="4" name="Content Placeholder 3">
            <a:extLst>
              <a:ext uri="{FF2B5EF4-FFF2-40B4-BE49-F238E27FC236}">
                <a16:creationId xmlns:a16="http://schemas.microsoft.com/office/drawing/2014/main" id="{F029096F-58E8-E443-90A6-7C22D5E907CB}"/>
              </a:ext>
            </a:extLst>
          </p:cNvPr>
          <p:cNvSpPr>
            <a:spLocks noGrp="1"/>
          </p:cNvSpPr>
          <p:nvPr>
            <p:ph sz="half" idx="2"/>
          </p:nvPr>
        </p:nvSpPr>
        <p:spPr/>
        <p:txBody>
          <a:bodyPr/>
          <a:lstStyle/>
          <a:p>
            <a:r>
              <a:rPr lang="en-US" dirty="0"/>
              <a:t>Needs</a:t>
            </a:r>
          </a:p>
          <a:p>
            <a:pPr lvl="1"/>
            <a:r>
              <a:rPr lang="en-US" dirty="0"/>
              <a:t>Easy access to autoclave</a:t>
            </a:r>
          </a:p>
          <a:p>
            <a:pPr lvl="1"/>
            <a:r>
              <a:rPr lang="en-US" dirty="0"/>
              <a:t>Light protection (laser safety)</a:t>
            </a:r>
          </a:p>
          <a:p>
            <a:pPr lvl="1"/>
            <a:r>
              <a:rPr lang="en-US" dirty="0"/>
              <a:t>Isolation space (sound, light, fumes)</a:t>
            </a:r>
          </a:p>
          <a:p>
            <a:pPr lvl="1"/>
            <a:r>
              <a:rPr lang="en-US" dirty="0"/>
              <a:t>Isolation space for Sensitive research (Export Control / ITAR Restricted, IP concerns)</a:t>
            </a:r>
          </a:p>
        </p:txBody>
      </p:sp>
    </p:spTree>
    <p:extLst>
      <p:ext uri="{BB962C8B-B14F-4D97-AF65-F5344CB8AC3E}">
        <p14:creationId xmlns:p14="http://schemas.microsoft.com/office/powerpoint/2010/main" val="102234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1BB04-6BB2-9E4C-BDC2-C6A63222FD49}"/>
              </a:ext>
            </a:extLst>
          </p:cNvPr>
          <p:cNvSpPr>
            <a:spLocks noGrp="1"/>
          </p:cNvSpPr>
          <p:nvPr>
            <p:ph type="title"/>
          </p:nvPr>
        </p:nvSpPr>
        <p:spPr/>
        <p:txBody>
          <a:bodyPr/>
          <a:lstStyle/>
          <a:p>
            <a:r>
              <a:rPr lang="en-US" dirty="0"/>
              <a:t>Questions we will address:</a:t>
            </a:r>
          </a:p>
        </p:txBody>
      </p:sp>
      <p:sp>
        <p:nvSpPr>
          <p:cNvPr id="3" name="Content Placeholder 2">
            <a:extLst>
              <a:ext uri="{FF2B5EF4-FFF2-40B4-BE49-F238E27FC236}">
                <a16:creationId xmlns:a16="http://schemas.microsoft.com/office/drawing/2014/main" id="{C9C0AA75-FEB3-7343-A971-D85D220AEBBD}"/>
              </a:ext>
            </a:extLst>
          </p:cNvPr>
          <p:cNvSpPr>
            <a:spLocks noGrp="1"/>
          </p:cNvSpPr>
          <p:nvPr>
            <p:ph idx="1"/>
          </p:nvPr>
        </p:nvSpPr>
        <p:spPr/>
        <p:txBody>
          <a:bodyPr/>
          <a:lstStyle/>
          <a:p>
            <a:r>
              <a:rPr lang="en-US" dirty="0"/>
              <a:t>What </a:t>
            </a:r>
            <a:r>
              <a:rPr lang="en-US" b="1" i="1" u="sng" dirty="0"/>
              <a:t>Research areas</a:t>
            </a:r>
            <a:r>
              <a:rPr lang="en-US" dirty="0"/>
              <a:t> map to </a:t>
            </a:r>
            <a:r>
              <a:rPr lang="en-US" b="1" i="1" u="sng" dirty="0"/>
              <a:t>laboratory categories</a:t>
            </a:r>
            <a:r>
              <a:rPr lang="en-US" i="1" dirty="0"/>
              <a:t> </a:t>
            </a:r>
            <a:r>
              <a:rPr lang="en-US" dirty="0"/>
              <a:t>so as to organize our space?</a:t>
            </a:r>
          </a:p>
          <a:p>
            <a:endParaRPr lang="en-US" dirty="0"/>
          </a:p>
          <a:p>
            <a:r>
              <a:rPr lang="en-US" dirty="0"/>
              <a:t>What are the specific facility requirements and adjacency needs for each lab category?</a:t>
            </a:r>
          </a:p>
        </p:txBody>
      </p:sp>
    </p:spTree>
    <p:extLst>
      <p:ext uri="{BB962C8B-B14F-4D97-AF65-F5344CB8AC3E}">
        <p14:creationId xmlns:p14="http://schemas.microsoft.com/office/powerpoint/2010/main" val="947645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1BB04-6BB2-9E4C-BDC2-C6A63222FD49}"/>
              </a:ext>
            </a:extLst>
          </p:cNvPr>
          <p:cNvSpPr>
            <a:spLocks noGrp="1"/>
          </p:cNvSpPr>
          <p:nvPr>
            <p:ph type="title"/>
          </p:nvPr>
        </p:nvSpPr>
        <p:spPr/>
        <p:txBody>
          <a:bodyPr/>
          <a:lstStyle/>
          <a:p>
            <a:r>
              <a:rPr lang="en-US" dirty="0"/>
              <a:t>Questions we will address:</a:t>
            </a:r>
          </a:p>
        </p:txBody>
      </p:sp>
      <p:sp>
        <p:nvSpPr>
          <p:cNvPr id="3" name="Content Placeholder 2">
            <a:extLst>
              <a:ext uri="{FF2B5EF4-FFF2-40B4-BE49-F238E27FC236}">
                <a16:creationId xmlns:a16="http://schemas.microsoft.com/office/drawing/2014/main" id="{C9C0AA75-FEB3-7343-A971-D85D220AEBBD}"/>
              </a:ext>
            </a:extLst>
          </p:cNvPr>
          <p:cNvSpPr>
            <a:spLocks noGrp="1"/>
          </p:cNvSpPr>
          <p:nvPr>
            <p:ph idx="1"/>
          </p:nvPr>
        </p:nvSpPr>
        <p:spPr/>
        <p:txBody>
          <a:bodyPr/>
          <a:lstStyle/>
          <a:p>
            <a:r>
              <a:rPr lang="en-US" dirty="0"/>
              <a:t>What </a:t>
            </a:r>
            <a:r>
              <a:rPr lang="en-US" b="1" i="1" u="sng" dirty="0"/>
              <a:t>Research areas</a:t>
            </a:r>
            <a:r>
              <a:rPr lang="en-US" dirty="0"/>
              <a:t> map to </a:t>
            </a:r>
            <a:r>
              <a:rPr lang="en-US" b="1" i="1" u="sng" dirty="0"/>
              <a:t>laboratory categories</a:t>
            </a:r>
            <a:r>
              <a:rPr lang="en-US" i="1" dirty="0"/>
              <a:t> </a:t>
            </a:r>
            <a:r>
              <a:rPr lang="en-US" dirty="0"/>
              <a:t>so as to organize our space?</a:t>
            </a:r>
          </a:p>
          <a:p>
            <a:endParaRPr lang="en-US" dirty="0"/>
          </a:p>
          <a:p>
            <a:r>
              <a:rPr lang="en-US" dirty="0"/>
              <a:t>What are the specific facility requirements and adjacency needs for each lab category?</a:t>
            </a:r>
          </a:p>
        </p:txBody>
      </p:sp>
    </p:spTree>
    <p:extLst>
      <p:ext uri="{BB962C8B-B14F-4D97-AF65-F5344CB8AC3E}">
        <p14:creationId xmlns:p14="http://schemas.microsoft.com/office/powerpoint/2010/main" val="155444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D7099D-EB14-C744-AEE0-5D38AA10586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50950" y="952500"/>
            <a:ext cx="9690100" cy="4953000"/>
          </a:xfrm>
          <a:prstGeom prst="rect">
            <a:avLst/>
          </a:prstGeom>
        </p:spPr>
      </p:pic>
    </p:spTree>
    <p:extLst>
      <p:ext uri="{BB962C8B-B14F-4D97-AF65-F5344CB8AC3E}">
        <p14:creationId xmlns:p14="http://schemas.microsoft.com/office/powerpoint/2010/main" val="2469999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C5385-ABAF-704C-89B3-CCE61BE26A62}"/>
              </a:ext>
            </a:extLst>
          </p:cNvPr>
          <p:cNvSpPr>
            <a:spLocks noGrp="1"/>
          </p:cNvSpPr>
          <p:nvPr>
            <p:ph type="title"/>
          </p:nvPr>
        </p:nvSpPr>
        <p:spPr/>
        <p:txBody>
          <a:bodyPr/>
          <a:lstStyle/>
          <a:p>
            <a:r>
              <a:rPr lang="en-US" dirty="0"/>
              <a:t>New budget model coming for NU System</a:t>
            </a:r>
          </a:p>
        </p:txBody>
      </p:sp>
      <p:sp>
        <p:nvSpPr>
          <p:cNvPr id="3" name="Content Placeholder 2">
            <a:extLst>
              <a:ext uri="{FF2B5EF4-FFF2-40B4-BE49-F238E27FC236}">
                <a16:creationId xmlns:a16="http://schemas.microsoft.com/office/drawing/2014/main" id="{29A85435-9CD9-6C40-AB4A-F8F6D206AC95}"/>
              </a:ext>
            </a:extLst>
          </p:cNvPr>
          <p:cNvSpPr>
            <a:spLocks noGrp="1"/>
          </p:cNvSpPr>
          <p:nvPr>
            <p:ph idx="1"/>
          </p:nvPr>
        </p:nvSpPr>
        <p:spPr/>
        <p:txBody>
          <a:bodyPr>
            <a:normAutofit fontScale="92500" lnSpcReduction="10000"/>
          </a:bodyPr>
          <a:lstStyle/>
          <a:p>
            <a:r>
              <a:rPr lang="en-US" dirty="0"/>
              <a:t>“President Hank Bounds, the campus chancellors and members of the Board of Regents worked with the National Center for Higher Education Management Systems for more than a year to develop a new model for allocating funding to the campuses.</a:t>
            </a:r>
          </a:p>
          <a:p>
            <a:r>
              <a:rPr lang="en-US" dirty="0"/>
              <a:t>Beginning in the 2018-19 fiscal year, NU will allocate its resources based on student credit hours, adding weight to programs that are more expensive to deliver, such as master’s programs and courses in engineering and medicine.</a:t>
            </a:r>
          </a:p>
          <a:p>
            <a:r>
              <a:rPr lang="en-US" dirty="0"/>
              <a:t>The modest change in our funding model will more equitably distribute resources based on student credit hour production and put us in the best possible position to ensure that all University of Nebraska students receive a high-quality education,” he wrote.</a:t>
            </a:r>
          </a:p>
          <a:p>
            <a:endParaRPr lang="en-US" dirty="0"/>
          </a:p>
        </p:txBody>
      </p:sp>
      <p:sp>
        <p:nvSpPr>
          <p:cNvPr id="4" name="Rectangle 3">
            <a:extLst>
              <a:ext uri="{FF2B5EF4-FFF2-40B4-BE49-F238E27FC236}">
                <a16:creationId xmlns:a16="http://schemas.microsoft.com/office/drawing/2014/main" id="{F6213BD4-557F-F347-B21C-1D5BC0D4AC5C}"/>
              </a:ext>
            </a:extLst>
          </p:cNvPr>
          <p:cNvSpPr/>
          <p:nvPr/>
        </p:nvSpPr>
        <p:spPr>
          <a:xfrm>
            <a:off x="3886200" y="6096298"/>
            <a:ext cx="8077200" cy="646331"/>
          </a:xfrm>
          <a:prstGeom prst="rect">
            <a:avLst/>
          </a:prstGeom>
        </p:spPr>
        <p:txBody>
          <a:bodyPr wrap="square">
            <a:spAutoFit/>
          </a:bodyPr>
          <a:lstStyle/>
          <a:p>
            <a:r>
              <a:rPr lang="en-US" dirty="0"/>
              <a:t>https://</a:t>
            </a:r>
            <a:r>
              <a:rPr lang="en-US" dirty="0" err="1"/>
              <a:t>journalstar.com</a:t>
            </a:r>
            <a:r>
              <a:rPr lang="en-US" dirty="0"/>
              <a:t>/news/local/education/new-nu-budget-allocation-means-less-state-funding-for-</a:t>
            </a:r>
            <a:r>
              <a:rPr lang="en-US" dirty="0" err="1"/>
              <a:t>unl</a:t>
            </a:r>
            <a:r>
              <a:rPr lang="en-US" dirty="0"/>
              <a:t>/article_1f30caa2-d94e-5de7-af1f-b8a50adde3d7.html</a:t>
            </a:r>
          </a:p>
        </p:txBody>
      </p:sp>
    </p:spTree>
    <p:extLst>
      <p:ext uri="{BB962C8B-B14F-4D97-AF65-F5344CB8AC3E}">
        <p14:creationId xmlns:p14="http://schemas.microsoft.com/office/powerpoint/2010/main" val="4028006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23C76-1D05-5C43-8885-35CD930E96E9}"/>
              </a:ext>
            </a:extLst>
          </p:cNvPr>
          <p:cNvSpPr>
            <a:spLocks noGrp="1"/>
          </p:cNvSpPr>
          <p:nvPr>
            <p:ph type="title"/>
          </p:nvPr>
        </p:nvSpPr>
        <p:spPr/>
        <p:txBody>
          <a:bodyPr/>
          <a:lstStyle/>
          <a:p>
            <a:r>
              <a:rPr lang="en-US" dirty="0"/>
              <a:t>Potential new budget steps using RCM: </a:t>
            </a:r>
            <a:br>
              <a:rPr lang="en-US" dirty="0"/>
            </a:br>
            <a:r>
              <a:rPr lang="en-US" dirty="0"/>
              <a:t>Responsibility Centered Management</a:t>
            </a:r>
          </a:p>
        </p:txBody>
      </p:sp>
      <p:sp>
        <p:nvSpPr>
          <p:cNvPr id="3" name="Content Placeholder 2">
            <a:extLst>
              <a:ext uri="{FF2B5EF4-FFF2-40B4-BE49-F238E27FC236}">
                <a16:creationId xmlns:a16="http://schemas.microsoft.com/office/drawing/2014/main" id="{AB4A8442-4326-8948-8B9B-FB7BB2377C10}"/>
              </a:ext>
            </a:extLst>
          </p:cNvPr>
          <p:cNvSpPr>
            <a:spLocks noGrp="1"/>
          </p:cNvSpPr>
          <p:nvPr>
            <p:ph sz="half" idx="1"/>
          </p:nvPr>
        </p:nvSpPr>
        <p:spPr>
          <a:xfrm>
            <a:off x="838200" y="2051962"/>
            <a:ext cx="5181600" cy="4351338"/>
          </a:xfrm>
        </p:spPr>
        <p:txBody>
          <a:bodyPr>
            <a:normAutofit fontScale="85000" lnSpcReduction="20000"/>
          </a:bodyPr>
          <a:lstStyle/>
          <a:p>
            <a:r>
              <a:rPr lang="en-US" dirty="0"/>
              <a:t>From U Arizona: </a:t>
            </a:r>
          </a:p>
          <a:p>
            <a:pPr lvl="1"/>
            <a:r>
              <a:rPr lang="en-US" dirty="0"/>
              <a:t>Are RCUs be charged rent for space and how can they afford that? </a:t>
            </a:r>
          </a:p>
          <a:p>
            <a:pPr lvl="1"/>
            <a:r>
              <a:rPr lang="en-US" dirty="0"/>
              <a:t>The university historically charged the cost of space against central resources, reducing the amount of revenue available to distribute to colleges. In RCM, RCU's RCM budgets were increased by the cost of the space they occupied at the implementation of RCM. The cost of space is then charged back to RCUs. In other words, at the start of RCM nothing changed. But, going forward, as an RCU changes the amount of space that is assigned to them their costs will change so the efficient use of space benefits an RCU.</a:t>
            </a:r>
          </a:p>
          <a:p>
            <a:endParaRPr lang="en-US" dirty="0"/>
          </a:p>
        </p:txBody>
      </p:sp>
      <p:sp>
        <p:nvSpPr>
          <p:cNvPr id="4" name="Content Placeholder 3">
            <a:extLst>
              <a:ext uri="{FF2B5EF4-FFF2-40B4-BE49-F238E27FC236}">
                <a16:creationId xmlns:a16="http://schemas.microsoft.com/office/drawing/2014/main" id="{BB27E202-1F58-4C43-9DA7-9869966CFB33}"/>
              </a:ext>
            </a:extLst>
          </p:cNvPr>
          <p:cNvSpPr>
            <a:spLocks noGrp="1"/>
          </p:cNvSpPr>
          <p:nvPr>
            <p:ph sz="half" idx="2"/>
          </p:nvPr>
        </p:nvSpPr>
        <p:spPr>
          <a:xfrm>
            <a:off x="6172200" y="2051962"/>
            <a:ext cx="5181600" cy="4351338"/>
          </a:xfrm>
        </p:spPr>
        <p:txBody>
          <a:bodyPr>
            <a:normAutofit fontScale="85000" lnSpcReduction="20000"/>
          </a:bodyPr>
          <a:lstStyle/>
          <a:p>
            <a:r>
              <a:rPr lang="en-US" dirty="0"/>
              <a:t>RCM balances Revenues (Tuition, Sponsored Research, Gifts) with Expenses (Salaries + Benefits, Facilities use, Operations)</a:t>
            </a:r>
          </a:p>
          <a:p>
            <a:endParaRPr lang="en-US" dirty="0"/>
          </a:p>
          <a:p>
            <a:r>
              <a:rPr lang="en-US" dirty="0"/>
              <a:t>Space has a cost which needs to be covered by its activity.  </a:t>
            </a:r>
          </a:p>
          <a:p>
            <a:pPr lvl="1"/>
            <a:r>
              <a:rPr lang="en-US" dirty="0"/>
              <a:t>Common approach is a charge of $X / ft for laboratory space per year. </a:t>
            </a:r>
          </a:p>
          <a:p>
            <a:pPr lvl="1"/>
            <a:r>
              <a:rPr lang="en-US" dirty="0"/>
              <a:t>This is often balanced using F&amp;A generated by sponsored projects</a:t>
            </a:r>
          </a:p>
        </p:txBody>
      </p:sp>
    </p:spTree>
    <p:extLst>
      <p:ext uri="{BB962C8B-B14F-4D97-AF65-F5344CB8AC3E}">
        <p14:creationId xmlns:p14="http://schemas.microsoft.com/office/powerpoint/2010/main" val="1109221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3AF995-1041-1644-8D7E-098F2710B5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44600" y="647700"/>
            <a:ext cx="9702800" cy="5562600"/>
          </a:xfrm>
          <a:prstGeom prst="rect">
            <a:avLst/>
          </a:prstGeom>
        </p:spPr>
      </p:pic>
    </p:spTree>
    <p:extLst>
      <p:ext uri="{BB962C8B-B14F-4D97-AF65-F5344CB8AC3E}">
        <p14:creationId xmlns:p14="http://schemas.microsoft.com/office/powerpoint/2010/main" val="3324555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5AA755-C2D2-A744-AB4B-5DB0DBCF132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17650" y="831850"/>
            <a:ext cx="9156700" cy="5194300"/>
          </a:xfrm>
          <a:prstGeom prst="rect">
            <a:avLst/>
          </a:prstGeom>
        </p:spPr>
      </p:pic>
    </p:spTree>
    <p:extLst>
      <p:ext uri="{BB962C8B-B14F-4D97-AF65-F5344CB8AC3E}">
        <p14:creationId xmlns:p14="http://schemas.microsoft.com/office/powerpoint/2010/main" val="3409711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11C719-3D28-3742-BABB-2DEB15B93F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4368" y="0"/>
            <a:ext cx="9983264" cy="7713200"/>
          </a:xfrm>
          <a:prstGeom prst="rect">
            <a:avLst/>
          </a:prstGeom>
        </p:spPr>
      </p:pic>
      <p:sp>
        <p:nvSpPr>
          <p:cNvPr id="5" name="Title 4">
            <a:extLst>
              <a:ext uri="{FF2B5EF4-FFF2-40B4-BE49-F238E27FC236}">
                <a16:creationId xmlns:a16="http://schemas.microsoft.com/office/drawing/2014/main" id="{4A1619AB-300A-374A-8A4C-EA87B182FAE3}"/>
              </a:ext>
            </a:extLst>
          </p:cNvPr>
          <p:cNvSpPr>
            <a:spLocks noGrp="1"/>
          </p:cNvSpPr>
          <p:nvPr>
            <p:ph type="title"/>
          </p:nvPr>
        </p:nvSpPr>
        <p:spPr/>
        <p:txBody>
          <a:bodyPr>
            <a:normAutofit/>
          </a:bodyPr>
          <a:lstStyle/>
          <a:p>
            <a:r>
              <a:rPr lang="en-US" sz="3600" dirty="0"/>
              <a:t>Ideas from COE F/S afternoon breakout 12/6/18</a:t>
            </a:r>
          </a:p>
        </p:txBody>
      </p:sp>
    </p:spTree>
    <p:extLst>
      <p:ext uri="{BB962C8B-B14F-4D97-AF65-F5344CB8AC3E}">
        <p14:creationId xmlns:p14="http://schemas.microsoft.com/office/powerpoint/2010/main" val="18978740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984</TotalTime>
  <Words>1562</Words>
  <Application>Microsoft Macintosh PowerPoint</Application>
  <PresentationFormat>Widescreen</PresentationFormat>
  <Paragraphs>481</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Arial Rounded MT Bold</vt:lpstr>
      <vt:lpstr>Calibri</vt:lpstr>
      <vt:lpstr>Calibri Light</vt:lpstr>
      <vt:lpstr>Office Theme</vt:lpstr>
      <vt:lpstr>Step 2: COE Phase 1 Building Project: SEC and SLINK</vt:lpstr>
      <vt:lpstr>Agenda</vt:lpstr>
      <vt:lpstr>Questions we will address:</vt:lpstr>
      <vt:lpstr>PowerPoint Presentation</vt:lpstr>
      <vt:lpstr>New budget model coming for NU System</vt:lpstr>
      <vt:lpstr>Potential new budget steps using RCM:  Responsibility Centered Management</vt:lpstr>
      <vt:lpstr>PowerPoint Presentation</vt:lpstr>
      <vt:lpstr>PowerPoint Presentation</vt:lpstr>
      <vt:lpstr>Ideas from COE F/S afternoon breakout 12/6/18</vt:lpstr>
      <vt:lpstr>PowerPoint Presentation</vt:lpstr>
      <vt:lpstr>PowerPoint Presentation</vt:lpstr>
      <vt:lpstr>Types of Laboratory Categories, based on constructed facilities</vt:lpstr>
      <vt:lpstr>Amount of space in each Laboratory Category, based on constructed facilities</vt:lpstr>
      <vt:lpstr>Discuss potential Research themes</vt:lpstr>
      <vt:lpstr>Approach A:  COE Sponsored Research by Area</vt:lpstr>
      <vt:lpstr>Approach B: More detailed themes</vt:lpstr>
      <vt:lpstr>Approach C:  Suggestions from COE Faculty</vt:lpstr>
      <vt:lpstr>PowerPoint Presentation</vt:lpstr>
      <vt:lpstr>Draft Lab Facility Categories</vt:lpstr>
      <vt:lpstr>PowerPoint Presentation</vt:lpstr>
      <vt:lpstr>PowerPoint Presentation</vt:lpstr>
      <vt:lpstr>PowerPoint Presentation</vt:lpstr>
      <vt:lpstr>PowerPoint Presentation</vt:lpstr>
      <vt:lpstr>Facility questions to address for each Lab Category</vt:lpstr>
      <vt:lpstr>Adjacency questions to address for each Lab Category</vt:lpstr>
      <vt:lpstr>Questions we will address:</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Mark Riley</dc:creator>
  <cp:keywords/>
  <dc:description/>
  <cp:lastModifiedBy>Mark Riley</cp:lastModifiedBy>
  <cp:revision>48</cp:revision>
  <dcterms:created xsi:type="dcterms:W3CDTF">2018-12-12T22:05:37Z</dcterms:created>
  <dcterms:modified xsi:type="dcterms:W3CDTF">2018-12-21T14:41:46Z</dcterms:modified>
  <cp:category/>
</cp:coreProperties>
</file>